
<file path=[Content_Types].xml><?xml version="1.0" encoding="utf-8"?>
<Types xmlns="http://schemas.openxmlformats.org/package/2006/content-types">
  <Default Extension="fntdata" ContentType="application/x-fontdata"/>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Open Sans" panose="020B0606030504020204" pitchFamily="34" charset="0"/>
      <p:regular r:id="rId19"/>
      <p:bold r:id="rId20"/>
      <p:italic r:id="rId21"/>
      <p:boldItalic r:id="rId22"/>
    </p:embeddedFont>
    <p:embeddedFont>
      <p:font typeface="PT Sans Narrow" panose="020B0506020203020204" pitchFamily="34" charset="77"/>
      <p:regular r:id="rId23"/>
      <p:bold r:id="rId24"/>
    </p:embeddedFont>
    <p:embeddedFont>
      <p:font typeface="Raleway" pitchFamily="2" charset="77"/>
      <p:regular r:id="rId25"/>
      <p:bold r:id="rId26"/>
      <p:italic r:id="rId27"/>
      <p:boldItalic r:id="rId28"/>
    </p:embeddedFont>
    <p:embeddedFont>
      <p:font typeface="Verdana" panose="020B060403050404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4"/>
    <p:restoredTop sz="94710"/>
  </p:normalViewPr>
  <p:slideViewPr>
    <p:cSldViewPr snapToGrid="0">
      <p:cViewPr varScale="1">
        <p:scale>
          <a:sx n="198" d="100"/>
          <a:sy n="198" d="100"/>
        </p:scale>
        <p:origin x="200" y="2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s"/>
              <a:t>Good afternoon, professor and classmates.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s">
                <a:solidFill>
                  <a:schemeClr val="dk1"/>
                </a:solidFill>
              </a:rPr>
              <a:t>My Name is Christian Cabezas, and my partner Vanessa Salazar</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s"/>
              <a:t>It is a pleasure to present this project to you. I hope you like it and find it useful.</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a838dc476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a838dc476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CC </a:t>
            </a:r>
            <a:endParaRPr/>
          </a:p>
          <a:p>
            <a:pPr marL="0" lvl="0" indent="0" algn="l" rtl="0">
              <a:spcBef>
                <a:spcPts val="0"/>
              </a:spcBef>
              <a:spcAft>
                <a:spcPts val="0"/>
              </a:spcAft>
              <a:buNone/>
            </a:pPr>
            <a:endParaRPr/>
          </a:p>
          <a:p>
            <a:pPr marL="0" lvl="0" indent="0" algn="l" rtl="0">
              <a:spcBef>
                <a:spcPts val="0"/>
              </a:spcBef>
              <a:spcAft>
                <a:spcPts val="0"/>
              </a:spcAft>
              <a:buNone/>
            </a:pPr>
            <a:r>
              <a:rPr lang="es"/>
              <a:t>In this graph we can see the distribution of water sources by regions</a:t>
            </a:r>
            <a:endParaRPr/>
          </a:p>
          <a:p>
            <a:pPr marL="0" lvl="0" indent="0" algn="l" rtl="0">
              <a:lnSpc>
                <a:spcPct val="115000"/>
              </a:lnSpc>
              <a:spcBef>
                <a:spcPts val="1200"/>
              </a:spcBef>
              <a:spcAft>
                <a:spcPts val="0"/>
              </a:spcAft>
              <a:buClr>
                <a:schemeClr val="dk1"/>
              </a:buClr>
              <a:buSzPts val="1100"/>
              <a:buFont typeface="Arial"/>
              <a:buNone/>
            </a:pPr>
            <a:r>
              <a:rPr lang="es">
                <a:solidFill>
                  <a:schemeClr val="dk1"/>
                </a:solidFill>
              </a:rPr>
              <a:t>Well, we can see that 4 regions have on average 80 percent access to the public water network, while the other regions have more than 90 percent.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a:solidFill>
                  <a:schemeClr val="dk1"/>
                </a:solidFill>
              </a:rPr>
              <a:t>These regions are;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a:solidFill>
                  <a:schemeClr val="dk1"/>
                </a:solidFill>
              </a:rPr>
              <a:t>We hope that the data from the last census have reduced the gap.</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11e668dc9f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11e668dc9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Vane </a:t>
            </a:r>
            <a:endParaRPr/>
          </a:p>
          <a:p>
            <a:pPr marL="0" lvl="0" indent="0" algn="l" rtl="0">
              <a:spcBef>
                <a:spcPts val="0"/>
              </a:spcBef>
              <a:spcAft>
                <a:spcPts val="0"/>
              </a:spcAft>
              <a:buNone/>
            </a:pPr>
            <a:endParaRPr/>
          </a:p>
          <a:p>
            <a:pPr marL="0" lvl="0" indent="0" algn="l" rtl="0">
              <a:spcBef>
                <a:spcPts val="0"/>
              </a:spcBef>
              <a:spcAft>
                <a:spcPts val="0"/>
              </a:spcAft>
              <a:buNone/>
            </a:pPr>
            <a:r>
              <a:rPr lang="es"/>
              <a:t>This project demonstrated the value of machine learning and CRISP-DM to extract useful information from the 2017 Chilean census, highlighting housing trends and regional differences to guide good public policies.</a:t>
            </a:r>
            <a:endParaRPr/>
          </a:p>
          <a:p>
            <a:pPr marL="0" lvl="0" indent="0" algn="l" rtl="0">
              <a:spcBef>
                <a:spcPts val="0"/>
              </a:spcBef>
              <a:spcAft>
                <a:spcPts val="0"/>
              </a:spcAft>
              <a:buNone/>
            </a:pPr>
            <a:endParaRPr/>
          </a:p>
          <a:p>
            <a:pPr marL="0" lvl="0" indent="0" algn="l" rtl="0">
              <a:spcBef>
                <a:spcPts val="0"/>
              </a:spcBef>
              <a:spcAft>
                <a:spcPts val="0"/>
              </a:spcAft>
              <a:buNone/>
            </a:pPr>
            <a:r>
              <a:rPr lang="es"/>
              <a:t>Este proyecto demostró el valor del aprendizaje automático y CRISP-DM para extraer información útil del censo chileno de 2017, destacando las tendencias de vivienda y las diferencias regionales para orientar buenas políticas públicas.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CC </a:t>
            </a:r>
            <a:endParaRPr/>
          </a:p>
          <a:p>
            <a:pPr marL="0" lvl="0" indent="0" algn="l" rtl="0">
              <a:spcBef>
                <a:spcPts val="0"/>
              </a:spcBef>
              <a:spcAft>
                <a:spcPts val="0"/>
              </a:spcAft>
              <a:buNone/>
            </a:pPr>
            <a:endParaRPr/>
          </a:p>
          <a:p>
            <a:pPr marL="0" lvl="0" indent="0" algn="l" rtl="0">
              <a:spcBef>
                <a:spcPts val="0"/>
              </a:spcBef>
              <a:spcAft>
                <a:spcPts val="0"/>
              </a:spcAft>
              <a:buNone/>
            </a:pPr>
            <a:r>
              <a:rPr lang="es"/>
              <a:t>A review of the statistics</a:t>
            </a:r>
            <a:endParaRPr/>
          </a:p>
          <a:p>
            <a:pPr marL="0" lvl="0" indent="0" algn="l" rtl="0">
              <a:spcBef>
                <a:spcPts val="0"/>
              </a:spcBef>
              <a:spcAft>
                <a:spcPts val="0"/>
              </a:spcAft>
              <a:buNone/>
            </a:pPr>
            <a:endParaRPr/>
          </a:p>
          <a:p>
            <a:pPr marL="0" lvl="0" indent="0" algn="l" rtl="0">
              <a:spcBef>
                <a:spcPts val="0"/>
              </a:spcBef>
              <a:spcAft>
                <a:spcPts val="0"/>
              </a:spcAft>
              <a:buNone/>
            </a:pPr>
            <a:r>
              <a:rPr lang="es"/>
              <a:t>The next step is to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s"/>
              <a:t>We hope you enjoyed the presentation, thank you very much.</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s"/>
              <a:t>El siguiente paso es esperar los nuevos datos del último censo y compararlos con nuestras estadísticas.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s"/>
              <a:t>Esperamos que les haya gustado la presentacion, muchas gracias</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164dc9c1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164dc9c1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Vane</a:t>
            </a:r>
            <a:endParaRPr/>
          </a:p>
          <a:p>
            <a:pPr marL="0" lvl="0" indent="0" algn="l" rtl="0">
              <a:spcBef>
                <a:spcPts val="0"/>
              </a:spcBef>
              <a:spcAft>
                <a:spcPts val="0"/>
              </a:spcAft>
              <a:buNone/>
            </a:pPr>
            <a:endParaRPr/>
          </a:p>
          <a:p>
            <a:pPr marL="0" lvl="0" indent="0" algn="l" rtl="0">
              <a:spcBef>
                <a:spcPts val="0"/>
              </a:spcBef>
              <a:spcAft>
                <a:spcPts val="0"/>
              </a:spcAft>
              <a:buNone/>
            </a:pPr>
            <a:r>
              <a:rPr lang="es"/>
              <a:t>Finally, are there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s"/>
              <a:t>What was the most difficult part of the project?</a:t>
            </a:r>
            <a:endParaRPr/>
          </a:p>
          <a:p>
            <a:pPr marL="0" lvl="0" indent="0" algn="l" rtl="0">
              <a:spcBef>
                <a:spcPts val="0"/>
              </a:spcBef>
              <a:spcAft>
                <a:spcPts val="0"/>
              </a:spcAft>
              <a:buNone/>
            </a:pPr>
            <a:r>
              <a:rPr lang="es"/>
              <a:t>Qué fue lo mas dificil del proyecto</a:t>
            </a:r>
            <a:endParaRPr/>
          </a:p>
          <a:p>
            <a:pPr marL="0" lvl="0" indent="0" algn="l" rtl="0">
              <a:spcBef>
                <a:spcPts val="0"/>
              </a:spcBef>
              <a:spcAft>
                <a:spcPts val="0"/>
              </a:spcAft>
              <a:buNone/>
            </a:pPr>
            <a:endParaRPr/>
          </a:p>
          <a:p>
            <a:pPr marL="0" lvl="0" indent="0" algn="l" rtl="0">
              <a:spcBef>
                <a:spcPts val="0"/>
              </a:spcBef>
              <a:spcAft>
                <a:spcPts val="0"/>
              </a:spcAft>
              <a:buNone/>
            </a:pPr>
            <a:r>
              <a:rPr lang="es"/>
              <a:t>CC  The most difficult thing was finding the codes at the INE, because the data was not standardized.</a:t>
            </a:r>
            <a:endParaRPr/>
          </a:p>
          <a:p>
            <a:pPr marL="0" lvl="0" indent="0" algn="l" rtl="0">
              <a:spcBef>
                <a:spcPts val="0"/>
              </a:spcBef>
              <a:spcAft>
                <a:spcPts val="0"/>
              </a:spcAft>
              <a:buNone/>
            </a:pPr>
            <a:r>
              <a:rPr lang="es"/>
              <a:t>      Lo más difícil fue encontrar los códigos en el INE, porque los datos no estaban estandarizados.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Vane  </a:t>
            </a:r>
            <a:r>
              <a:rPr lang="es">
                <a:solidFill>
                  <a:schemeClr val="dk1"/>
                </a:solidFill>
              </a:rPr>
              <a:t>In which institutions can it be replicated?</a:t>
            </a:r>
            <a:endParaRPr>
              <a:solidFill>
                <a:schemeClr val="dk1"/>
              </a:solidFill>
            </a:endParaRPr>
          </a:p>
          <a:p>
            <a:pPr marL="0" lvl="0" indent="0" algn="l" rtl="0">
              <a:spcBef>
                <a:spcPts val="0"/>
              </a:spcBef>
              <a:spcAft>
                <a:spcPts val="0"/>
              </a:spcAft>
              <a:buNone/>
            </a:pPr>
            <a:r>
              <a:rPr lang="es">
                <a:solidFill>
                  <a:schemeClr val="dk1"/>
                </a:solidFill>
              </a:rPr>
              <a:t>¿En qué instituciones se puede replicar?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s">
                <a:solidFill>
                  <a:schemeClr val="dk1"/>
                </a:solidFill>
              </a:rPr>
              <a:t>It can be replicated in many areas, for example in health, to know patient data and their medical history.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s">
                <a:solidFill>
                  <a:schemeClr val="dk1"/>
                </a:solidFill>
              </a:rPr>
              <a:t>Se puede replicar en muchos ámbitos, por ejemplo en salud, para conocer datos del paciente y su historial clínico.</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11e668dc9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11e668dc9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Vane: Index</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s">
                <a:solidFill>
                  <a:schemeClr val="dk1"/>
                </a:solidFill>
              </a:rPr>
              <a:t>Vane: DATACENSUS - Introduction</a:t>
            </a:r>
            <a:endParaRPr>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s">
                <a:solidFill>
                  <a:schemeClr val="dk1"/>
                </a:solidFill>
              </a:rPr>
              <a:t>Vane: Methodology - CRISP-DM</a:t>
            </a:r>
            <a:endParaRPr>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s">
                <a:solidFill>
                  <a:schemeClr val="dk1"/>
                </a:solidFill>
              </a:rPr>
              <a:t>CC: Insights</a:t>
            </a:r>
            <a:endParaRPr>
              <a:solidFill>
                <a:schemeClr val="dk1"/>
              </a:solidFill>
            </a:endParaRPr>
          </a:p>
          <a:p>
            <a:pPr marL="0" lvl="0" indent="0" algn="just" rtl="0">
              <a:lnSpc>
                <a:spcPct val="115000"/>
              </a:lnSpc>
              <a:spcBef>
                <a:spcPts val="1200"/>
              </a:spcBef>
              <a:spcAft>
                <a:spcPts val="1200"/>
              </a:spcAft>
              <a:buClr>
                <a:schemeClr val="dk1"/>
              </a:buClr>
              <a:buSzPts val="1100"/>
              <a:buFont typeface="Arial"/>
              <a:buNone/>
            </a:pPr>
            <a:r>
              <a:rPr lang="es">
                <a:solidFill>
                  <a:schemeClr val="dk1"/>
                </a:solidFill>
              </a:rPr>
              <a:t>CC: Conclusion</a:t>
            </a:r>
            <a:endParaRPr sz="2300">
              <a:solidFill>
                <a:srgbClr val="695D46"/>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11e668dc9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11e668dc9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s" sz="1300" b="1">
                <a:solidFill>
                  <a:schemeClr val="dk1"/>
                </a:solidFill>
              </a:rPr>
              <a:t>CC Resumen en inglés</a:t>
            </a:r>
            <a:endParaRPr sz="1300" b="1">
              <a:solidFill>
                <a:schemeClr val="dk1"/>
              </a:solidFill>
            </a:endParaRPr>
          </a:p>
          <a:p>
            <a:pPr marL="0" lvl="0" indent="0" algn="l" rtl="0">
              <a:spcBef>
                <a:spcPts val="400"/>
              </a:spcBef>
              <a:spcAft>
                <a:spcPts val="0"/>
              </a:spcAft>
              <a:buClr>
                <a:schemeClr val="dk1"/>
              </a:buClr>
              <a:buSzPts val="1100"/>
              <a:buFont typeface="Arial"/>
              <a:buNone/>
            </a:pPr>
            <a:r>
              <a:rPr lang="es">
                <a:solidFill>
                  <a:schemeClr val="dk1"/>
                </a:solidFill>
              </a:rPr>
              <a:t>In this project we analyzed Chile’s 2017 Census data using machine learning techniques.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We analyzed housing data, including number of rooms, construction types, water sources, and regional disaggregation.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We use the CRISP DM methodology to find patterns and create analysis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En este proyecto analizamos los datos del Censo de Chile de 2017 utilizando técnicas de aprendizaje automático.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Analizamos datos de vivienda, incluidos el número de habitaciones, los tipos de construcción, las fuentes de agua y la desagregación regional.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Usamos la metodología CRISP DM para encontrar patrones y crear análisis</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16232be68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6232be6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VANE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s">
                <a:solidFill>
                  <a:schemeClr val="dk1"/>
                </a:solidFill>
              </a:rPr>
              <a:t>We created a fictional consulting firm, called </a:t>
            </a:r>
            <a:r>
              <a:rPr lang="es" b="1">
                <a:solidFill>
                  <a:schemeClr val="dk1"/>
                </a:solidFill>
              </a:rPr>
              <a:t>DataCensus, </a:t>
            </a:r>
            <a:r>
              <a:rPr lang="es">
                <a:solidFill>
                  <a:schemeClr val="dk1"/>
                </a:solidFill>
              </a:rPr>
              <a:t> to support the development of this project.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s">
                <a:solidFill>
                  <a:schemeClr val="dk1"/>
                </a:solidFill>
              </a:rPr>
              <a:t>Hemos establecido una consultora ficticia llamada </a:t>
            </a:r>
            <a:r>
              <a:rPr lang="es" b="1">
                <a:solidFill>
                  <a:schemeClr val="dk1"/>
                </a:solidFill>
              </a:rPr>
              <a:t>DataCensus</a:t>
            </a:r>
            <a:r>
              <a:rPr lang="es">
                <a:solidFill>
                  <a:schemeClr val="dk1"/>
                </a:solidFill>
              </a:rPr>
              <a:t> para facilitar el desarrollo de este proyecto.</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11e668dc9f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11e668dc9f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VANE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The Methodology is CRISP-DM, which stands for Cross-Industry Standard Process for Data Mining, is a proven method to guide your data mining jobs. As a methodology, it includes descriptions of the normal phases of a project, of which there are six.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CRISP-DM, que significa Cross-Industry Standard Process for Data Mining, es un método probado para guiar sus trabajos de minería de datos. Como metodología, incluye descripciones de las fases normales de un proyecto, de las cuales hay 6.</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11e668dc9f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11e668dc9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Vane</a:t>
            </a:r>
            <a:endParaRPr/>
          </a:p>
          <a:p>
            <a:pPr marL="0" lvl="0" indent="0" algn="l" rtl="0">
              <a:spcBef>
                <a:spcPts val="0"/>
              </a:spcBef>
              <a:spcAft>
                <a:spcPts val="0"/>
              </a:spcAft>
              <a:buNone/>
            </a:pPr>
            <a:endParaRPr/>
          </a:p>
          <a:p>
            <a:pPr marL="0" lvl="0" indent="0" algn="l" rtl="0">
              <a:spcBef>
                <a:spcPts val="0"/>
              </a:spcBef>
              <a:spcAft>
                <a:spcPts val="0"/>
              </a:spcAft>
              <a:buNone/>
            </a:pPr>
            <a:r>
              <a:rPr lang="es"/>
              <a:t>Hardware: We used our personal computers, since the processes were carried out in the cloud.</a:t>
            </a:r>
            <a:endParaRPr/>
          </a:p>
          <a:p>
            <a:pPr marL="0" lvl="0" indent="0" algn="l" rtl="0">
              <a:spcBef>
                <a:spcPts val="0"/>
              </a:spcBef>
              <a:spcAft>
                <a:spcPts val="0"/>
              </a:spcAft>
              <a:buNone/>
            </a:pPr>
            <a:endParaRPr/>
          </a:p>
          <a:p>
            <a:pPr marL="0" lvl="0" indent="0" algn="l" rtl="0">
              <a:spcBef>
                <a:spcPts val="0"/>
              </a:spcBef>
              <a:spcAft>
                <a:spcPts val="0"/>
              </a:spcAft>
              <a:buNone/>
            </a:pPr>
            <a:r>
              <a:rPr lang="es"/>
              <a:t>Software: We used Python programming language ​​through Google Colab Notebooks. Additionally, various data analysis and visualization libraries such as matplotlib, pandas and numpy were implemented.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
              <a:t>Hardware: Utilizamos nuestros computadores personales, ya que los procesos se realizaron en la nube.</a:t>
            </a:r>
            <a:endParaRPr/>
          </a:p>
          <a:p>
            <a:pPr marL="0" lvl="0" indent="0" algn="l" rtl="0">
              <a:spcBef>
                <a:spcPts val="0"/>
              </a:spcBef>
              <a:spcAft>
                <a:spcPts val="0"/>
              </a:spcAft>
              <a:buNone/>
            </a:pPr>
            <a:endParaRPr/>
          </a:p>
          <a:p>
            <a:pPr marL="0" lvl="0" indent="0" algn="l" rtl="0">
              <a:spcBef>
                <a:spcPts val="0"/>
              </a:spcBef>
              <a:spcAft>
                <a:spcPts val="0"/>
              </a:spcAft>
              <a:buNone/>
            </a:pPr>
            <a:r>
              <a:rPr lang="es"/>
              <a:t>Software:Utilizamos lenguaje de programación Python a través de Google Colab Notebooks. Adicionalmente se implementaron diversas librerías de análisis y visualización de datos como matplotlib, pandas y numpy.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8e9c242c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18e9c242c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s"/>
              <a:t>In this graph we can see huge differences between the richest and poorest communities.</a:t>
            </a:r>
            <a:endParaRPr/>
          </a:p>
          <a:p>
            <a:pPr marL="0" lvl="0" indent="0" algn="l" rtl="0">
              <a:lnSpc>
                <a:spcPct val="115000"/>
              </a:lnSpc>
              <a:spcBef>
                <a:spcPts val="1200"/>
              </a:spcBef>
              <a:spcAft>
                <a:spcPts val="0"/>
              </a:spcAft>
              <a:buClr>
                <a:schemeClr val="dk1"/>
              </a:buClr>
              <a:buSzPts val="1100"/>
              <a:buFont typeface="Arial"/>
              <a:buNone/>
            </a:pPr>
            <a:r>
              <a:rPr lang="es"/>
              <a:t>As you know, Vitacura is the richest commune in Chile, versus Ercilla, one of the poorest.</a:t>
            </a:r>
            <a:endParaRPr/>
          </a:p>
          <a:p>
            <a:pPr marL="0" lvl="0" indent="0" algn="l" rtl="0">
              <a:lnSpc>
                <a:spcPct val="115000"/>
              </a:lnSpc>
              <a:spcBef>
                <a:spcPts val="1200"/>
              </a:spcBef>
              <a:spcAft>
                <a:spcPts val="0"/>
              </a:spcAft>
              <a:buClr>
                <a:schemeClr val="dk1"/>
              </a:buClr>
              <a:buSzPts val="1100"/>
              <a:buFont typeface="Arial"/>
              <a:buNone/>
            </a:pPr>
            <a:r>
              <a:rPr lang="es"/>
              <a:t>In this table we can see the indicators between Ercilla and Vitacura</a:t>
            </a:r>
            <a:endParaRPr/>
          </a:p>
          <a:p>
            <a:pPr marL="0" lvl="0" indent="0" algn="l" rtl="0">
              <a:lnSpc>
                <a:spcPct val="115000"/>
              </a:lnSpc>
              <a:spcBef>
                <a:spcPts val="1200"/>
              </a:spcBef>
              <a:spcAft>
                <a:spcPts val="0"/>
              </a:spcAft>
              <a:buClr>
                <a:schemeClr val="dk1"/>
              </a:buClr>
              <a:buSzPts val="1100"/>
              <a:buFont typeface="Arial"/>
              <a:buNone/>
            </a:pPr>
            <a:r>
              <a:rPr lang="es"/>
              <a:t>OVERCROWDING MEANS HACINAMIENTO</a:t>
            </a:r>
            <a:endParaRPr/>
          </a:p>
          <a:p>
            <a:pPr marL="0" lvl="0" indent="0" algn="l" rtl="0">
              <a:lnSpc>
                <a:spcPct val="115000"/>
              </a:lnSpc>
              <a:spcBef>
                <a:spcPts val="1200"/>
              </a:spcBef>
              <a:spcAft>
                <a:spcPts val="120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a838dc476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a838dc476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CC </a:t>
            </a:r>
            <a:endParaRPr/>
          </a:p>
          <a:p>
            <a:pPr marL="0" lvl="0" indent="0" algn="l" rtl="0">
              <a:spcBef>
                <a:spcPts val="0"/>
              </a:spcBef>
              <a:spcAft>
                <a:spcPts val="0"/>
              </a:spcAft>
              <a:buNone/>
            </a:pPr>
            <a:endParaRPr/>
          </a:p>
          <a:p>
            <a:pPr marL="0" lvl="0" indent="0" algn="l" rtl="0">
              <a:spcBef>
                <a:spcPts val="0"/>
              </a:spcBef>
              <a:spcAft>
                <a:spcPts val="0"/>
              </a:spcAft>
              <a:buNone/>
            </a:pPr>
            <a:r>
              <a:rPr lang="es"/>
              <a:t>In this graph we can see the distribution of water sources by regions</a:t>
            </a:r>
            <a:endParaRPr/>
          </a:p>
          <a:p>
            <a:pPr marL="0" lvl="0" indent="0" algn="l" rtl="0">
              <a:lnSpc>
                <a:spcPct val="115000"/>
              </a:lnSpc>
              <a:spcBef>
                <a:spcPts val="1200"/>
              </a:spcBef>
              <a:spcAft>
                <a:spcPts val="0"/>
              </a:spcAft>
              <a:buClr>
                <a:schemeClr val="dk1"/>
              </a:buClr>
              <a:buSzPts val="1100"/>
              <a:buFont typeface="Arial"/>
              <a:buNone/>
            </a:pPr>
            <a:r>
              <a:rPr lang="es">
                <a:solidFill>
                  <a:schemeClr val="dk1"/>
                </a:solidFill>
              </a:rPr>
              <a:t>Well, we can see that 4 regions have on average 80 percent access to the public water network, while the other regions have more than 90 percent.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a:solidFill>
                  <a:schemeClr val="dk1"/>
                </a:solidFill>
              </a:rPr>
              <a:t>These regions are;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a:solidFill>
                  <a:schemeClr val="dk1"/>
                </a:solidFill>
              </a:rPr>
              <a:t>We hope that the data from the last census have reduced the gap.</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18e9c242c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18e9c242c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CC </a:t>
            </a:r>
            <a:endParaRPr/>
          </a:p>
          <a:p>
            <a:pPr marL="0" lvl="0" indent="0" algn="l" rtl="0">
              <a:spcBef>
                <a:spcPts val="0"/>
              </a:spcBef>
              <a:spcAft>
                <a:spcPts val="0"/>
              </a:spcAft>
              <a:buNone/>
            </a:pPr>
            <a:endParaRPr/>
          </a:p>
          <a:p>
            <a:pPr marL="0" lvl="0" indent="0" algn="l" rtl="0">
              <a:spcBef>
                <a:spcPts val="0"/>
              </a:spcBef>
              <a:spcAft>
                <a:spcPts val="0"/>
              </a:spcAft>
              <a:buNone/>
            </a:pPr>
            <a:r>
              <a:rPr lang="es"/>
              <a:t>In this graph we can see the distribution of water sources by regions</a:t>
            </a:r>
            <a:endParaRPr/>
          </a:p>
          <a:p>
            <a:pPr marL="0" lvl="0" indent="0" algn="l" rtl="0">
              <a:lnSpc>
                <a:spcPct val="115000"/>
              </a:lnSpc>
              <a:spcBef>
                <a:spcPts val="1200"/>
              </a:spcBef>
              <a:spcAft>
                <a:spcPts val="0"/>
              </a:spcAft>
              <a:buClr>
                <a:schemeClr val="dk1"/>
              </a:buClr>
              <a:buSzPts val="1100"/>
              <a:buFont typeface="Arial"/>
              <a:buNone/>
            </a:pPr>
            <a:r>
              <a:rPr lang="es">
                <a:solidFill>
                  <a:schemeClr val="dk1"/>
                </a:solidFill>
              </a:rPr>
              <a:t>Well, we can see that 4 regions have on average 80 percent access to the public water network, while the other regions have more than 90 percent.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a:solidFill>
                  <a:schemeClr val="dk1"/>
                </a:solidFill>
              </a:rPr>
              <a:t>These regions are;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s">
                <a:solidFill>
                  <a:schemeClr val="dk1"/>
                </a:solidFill>
              </a:rPr>
              <a:t>We hope that the data from the last census have reduced the gap.</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subTitle" idx="1"/>
          </p:nvPr>
        </p:nvSpPr>
        <p:spPr>
          <a:xfrm>
            <a:off x="729452" y="3857600"/>
            <a:ext cx="7688100" cy="541200"/>
          </a:xfrm>
          <a:prstGeom prst="rect">
            <a:avLst/>
          </a:prstGeom>
        </p:spPr>
        <p:txBody>
          <a:bodyPr spcFirstLastPara="1" wrap="square" lIns="91425" tIns="91425" rIns="91425" bIns="91425" anchor="t" anchorCtr="0">
            <a:noAutofit/>
          </a:bodyPr>
          <a:lstStyle/>
          <a:p>
            <a:pPr marL="0" lvl="0" indent="0" algn="l" rtl="0">
              <a:lnSpc>
                <a:spcPct val="80000"/>
              </a:lnSpc>
              <a:spcBef>
                <a:spcPts val="600"/>
              </a:spcBef>
              <a:spcAft>
                <a:spcPts val="0"/>
              </a:spcAft>
              <a:buSzPts val="605"/>
              <a:buNone/>
            </a:pPr>
            <a:r>
              <a:rPr lang="es" sz="1280" dirty="0">
                <a:solidFill>
                  <a:srgbClr val="008575"/>
                </a:solidFill>
                <a:latin typeface="PT Sans Narrow"/>
                <a:ea typeface="PT Sans Narrow"/>
                <a:cs typeface="PT Sans Narrow"/>
                <a:sym typeface="PT Sans Narrow"/>
              </a:rPr>
              <a:t>Integrantes:</a:t>
            </a:r>
            <a:endParaRPr sz="1280" dirty="0">
              <a:solidFill>
                <a:srgbClr val="008575"/>
              </a:solidFill>
              <a:latin typeface="PT Sans Narrow"/>
              <a:ea typeface="PT Sans Narrow"/>
              <a:cs typeface="PT Sans Narrow"/>
              <a:sym typeface="PT Sans Narrow"/>
            </a:endParaRPr>
          </a:p>
          <a:p>
            <a:pPr marL="0" lvl="0" indent="0" algn="l" rtl="0">
              <a:lnSpc>
                <a:spcPct val="100000"/>
              </a:lnSpc>
              <a:spcBef>
                <a:spcPts val="0"/>
              </a:spcBef>
              <a:spcAft>
                <a:spcPts val="0"/>
              </a:spcAft>
              <a:buSzPts val="605"/>
              <a:buNone/>
            </a:pPr>
            <a:r>
              <a:rPr lang="es" sz="1170" dirty="0">
                <a:solidFill>
                  <a:srgbClr val="695D46"/>
                </a:solidFill>
                <a:latin typeface="PT Sans Narrow"/>
                <a:ea typeface="PT Sans Narrow"/>
                <a:cs typeface="PT Sans Narrow"/>
                <a:sym typeface="PT Sans Narrow"/>
              </a:rPr>
              <a:t>Alexis Quiroz</a:t>
            </a:r>
            <a:endParaRPr sz="1170" dirty="0">
              <a:solidFill>
                <a:srgbClr val="695D46"/>
              </a:solidFill>
              <a:latin typeface="PT Sans Narrow"/>
              <a:ea typeface="PT Sans Narrow"/>
              <a:cs typeface="PT Sans Narrow"/>
              <a:sym typeface="PT Sans Narrow"/>
            </a:endParaRPr>
          </a:p>
          <a:p>
            <a:pPr marL="0" lvl="0" indent="0" algn="l" rtl="0">
              <a:lnSpc>
                <a:spcPct val="100000"/>
              </a:lnSpc>
              <a:spcBef>
                <a:spcPts val="0"/>
              </a:spcBef>
              <a:spcAft>
                <a:spcPts val="0"/>
              </a:spcAft>
              <a:buSzPts val="605"/>
              <a:buNone/>
            </a:pPr>
            <a:r>
              <a:rPr lang="es" sz="1170" dirty="0">
                <a:solidFill>
                  <a:srgbClr val="695D46"/>
                </a:solidFill>
                <a:latin typeface="PT Sans Narrow"/>
                <a:ea typeface="PT Sans Narrow"/>
                <a:cs typeface="PT Sans Narrow"/>
                <a:sym typeface="PT Sans Narrow"/>
              </a:rPr>
              <a:t>Carlos Barrios </a:t>
            </a:r>
            <a:br>
              <a:rPr lang="es" sz="1170" dirty="0">
                <a:solidFill>
                  <a:srgbClr val="695D46"/>
                </a:solidFill>
                <a:latin typeface="PT Sans Narrow"/>
                <a:ea typeface="PT Sans Narrow"/>
                <a:cs typeface="PT Sans Narrow"/>
                <a:sym typeface="PT Sans Narrow"/>
              </a:rPr>
            </a:br>
            <a:r>
              <a:rPr lang="es" sz="1170" dirty="0">
                <a:solidFill>
                  <a:srgbClr val="695D46"/>
                </a:solidFill>
                <a:latin typeface="PT Sans Narrow"/>
                <a:ea typeface="PT Sans Narrow"/>
                <a:cs typeface="PT Sans Narrow"/>
                <a:sym typeface="PT Sans Narrow"/>
              </a:rPr>
              <a:t>Christian Cabezas</a:t>
            </a:r>
            <a:endParaRPr sz="1280" dirty="0"/>
          </a:p>
        </p:txBody>
      </p:sp>
      <p:pic>
        <p:nvPicPr>
          <p:cNvPr id="87" name="Google Shape;87;p13"/>
          <p:cNvPicPr preferRelativeResize="0"/>
          <p:nvPr/>
        </p:nvPicPr>
        <p:blipFill>
          <a:blip r:embed="rId3">
            <a:alphaModFix/>
          </a:blip>
          <a:stretch>
            <a:fillRect/>
          </a:stretch>
        </p:blipFill>
        <p:spPr>
          <a:xfrm>
            <a:off x="7762175" y="137050"/>
            <a:ext cx="1104900" cy="247650"/>
          </a:xfrm>
          <a:prstGeom prst="rect">
            <a:avLst/>
          </a:prstGeom>
          <a:noFill/>
          <a:ln>
            <a:noFill/>
          </a:ln>
        </p:spPr>
      </p:pic>
      <p:sp>
        <p:nvSpPr>
          <p:cNvPr id="88" name="Google Shape;88;p13"/>
          <p:cNvSpPr txBox="1"/>
          <p:nvPr/>
        </p:nvSpPr>
        <p:spPr>
          <a:xfrm>
            <a:off x="729450" y="3445625"/>
            <a:ext cx="3000000" cy="36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70">
                <a:solidFill>
                  <a:srgbClr val="695D46"/>
                </a:solidFill>
                <a:latin typeface="PT Sans Narrow"/>
                <a:ea typeface="PT Sans Narrow"/>
                <a:cs typeface="PT Sans Narrow"/>
                <a:sym typeface="PT Sans Narrow"/>
              </a:rPr>
              <a:t>Fecha: 22/11/2025</a:t>
            </a:r>
            <a:endParaRPr/>
          </a:p>
        </p:txBody>
      </p:sp>
      <p:pic>
        <p:nvPicPr>
          <p:cNvPr id="89" name="Google Shape;89;p13" title="Captura_de_pantalla_2025-11-22_a_la_s__2.56.41_a.m.-removebg-preview.png"/>
          <p:cNvPicPr preferRelativeResize="0"/>
          <p:nvPr/>
        </p:nvPicPr>
        <p:blipFill>
          <a:blip r:embed="rId4">
            <a:alphaModFix/>
          </a:blip>
          <a:stretch>
            <a:fillRect/>
          </a:stretch>
        </p:blipFill>
        <p:spPr>
          <a:xfrm>
            <a:off x="591575" y="1253600"/>
            <a:ext cx="3913426" cy="1248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727650" y="5705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Propuesta de Valor</a:t>
            </a:r>
            <a:endParaRPr/>
          </a:p>
        </p:txBody>
      </p:sp>
      <p:pic>
        <p:nvPicPr>
          <p:cNvPr id="191" name="Google Shape;191;p22"/>
          <p:cNvPicPr preferRelativeResize="0"/>
          <p:nvPr/>
        </p:nvPicPr>
        <p:blipFill>
          <a:blip r:embed="rId3">
            <a:alphaModFix/>
          </a:blip>
          <a:stretch>
            <a:fillRect/>
          </a:stretch>
        </p:blipFill>
        <p:spPr>
          <a:xfrm>
            <a:off x="7762175" y="137050"/>
            <a:ext cx="1104900" cy="247650"/>
          </a:xfrm>
          <a:prstGeom prst="rect">
            <a:avLst/>
          </a:prstGeom>
          <a:noFill/>
          <a:ln>
            <a:noFill/>
          </a:ln>
        </p:spPr>
      </p:pic>
      <p:pic>
        <p:nvPicPr>
          <p:cNvPr id="192" name="Google Shape;192;p22" title="Gemini_Generated_Image_9xzoxh9xzoxh9xzo-removebg-preview.png"/>
          <p:cNvPicPr preferRelativeResize="0"/>
          <p:nvPr/>
        </p:nvPicPr>
        <p:blipFill>
          <a:blip r:embed="rId4">
            <a:alphaModFix/>
          </a:blip>
          <a:stretch>
            <a:fillRect/>
          </a:stretch>
        </p:blipFill>
        <p:spPr>
          <a:xfrm>
            <a:off x="8483025" y="4482525"/>
            <a:ext cx="660975" cy="660975"/>
          </a:xfrm>
          <a:prstGeom prst="rect">
            <a:avLst/>
          </a:prstGeom>
          <a:noFill/>
          <a:ln>
            <a:noFill/>
          </a:ln>
        </p:spPr>
      </p:pic>
      <p:sp>
        <p:nvSpPr>
          <p:cNvPr id="193" name="Google Shape;193;p22"/>
          <p:cNvSpPr txBox="1">
            <a:spLocks noGrp="1"/>
          </p:cNvSpPr>
          <p:nvPr>
            <p:ph type="body" idx="1"/>
          </p:nvPr>
        </p:nvSpPr>
        <p:spPr>
          <a:xfrm>
            <a:off x="4014525" y="3169100"/>
            <a:ext cx="4675200" cy="1864800"/>
          </a:xfrm>
          <a:prstGeom prst="rect">
            <a:avLst/>
          </a:prstGeom>
        </p:spPr>
        <p:txBody>
          <a:bodyPr spcFirstLastPara="1" wrap="square" lIns="91425" tIns="91425" rIns="91425" bIns="91425" anchor="t" anchorCtr="0">
            <a:noAutofit/>
          </a:bodyPr>
          <a:lstStyle/>
          <a:p>
            <a:pPr marL="0" marR="292100" lvl="0" indent="0" algn="l" rtl="0">
              <a:lnSpc>
                <a:spcPct val="170000"/>
              </a:lnSpc>
              <a:spcBef>
                <a:spcPts val="2300"/>
              </a:spcBef>
              <a:spcAft>
                <a:spcPts val="0"/>
              </a:spcAft>
              <a:buNone/>
            </a:pPr>
            <a:r>
              <a:rPr lang="es" sz="1100" b="1">
                <a:solidFill>
                  <a:srgbClr val="695D46"/>
                </a:solidFill>
                <a:latin typeface="Open Sans"/>
                <a:ea typeface="Open Sans"/>
                <a:cs typeface="Open Sans"/>
                <a:sym typeface="Open Sans"/>
              </a:rPr>
              <a:t>Servicios a Ofrecer</a:t>
            </a:r>
            <a:endParaRPr sz="1100" b="1">
              <a:solidFill>
                <a:srgbClr val="695D46"/>
              </a:solidFill>
              <a:latin typeface="Open Sans"/>
              <a:ea typeface="Open Sans"/>
              <a:cs typeface="Open Sans"/>
              <a:sym typeface="Open Sans"/>
            </a:endParaRPr>
          </a:p>
          <a:p>
            <a:pPr marL="457200" marR="241300" lvl="0" indent="-298450" algn="just" rtl="0">
              <a:spcBef>
                <a:spcPts val="3400"/>
              </a:spcBef>
              <a:spcAft>
                <a:spcPts val="0"/>
              </a:spcAft>
              <a:buClr>
                <a:srgbClr val="695D46"/>
              </a:buClr>
              <a:buSzPts val="1100"/>
              <a:buFont typeface="Open Sans"/>
              <a:buChar char="●"/>
            </a:pPr>
            <a:r>
              <a:rPr lang="es" sz="1100">
                <a:solidFill>
                  <a:srgbClr val="695D46"/>
                </a:solidFill>
                <a:latin typeface="Open Sans"/>
                <a:ea typeface="Open Sans"/>
                <a:cs typeface="Open Sans"/>
                <a:sym typeface="Open Sans"/>
              </a:rPr>
              <a:t>Dashboards personalizados con datos del cliente</a:t>
            </a:r>
            <a:endParaRPr sz="1100">
              <a:solidFill>
                <a:srgbClr val="695D46"/>
              </a:solidFill>
              <a:latin typeface="Open Sans"/>
              <a:ea typeface="Open Sans"/>
              <a:cs typeface="Open Sans"/>
              <a:sym typeface="Open Sans"/>
            </a:endParaRPr>
          </a:p>
          <a:p>
            <a:pPr marL="457200" marR="241300" lvl="0" indent="-298450" algn="just" rtl="0">
              <a:spcBef>
                <a:spcPts val="0"/>
              </a:spcBef>
              <a:spcAft>
                <a:spcPts val="0"/>
              </a:spcAft>
              <a:buClr>
                <a:srgbClr val="695D46"/>
              </a:buClr>
              <a:buSzPts val="1100"/>
              <a:buFont typeface="Open Sans"/>
              <a:buChar char="●"/>
            </a:pPr>
            <a:r>
              <a:rPr lang="es" sz="1100">
                <a:solidFill>
                  <a:srgbClr val="695D46"/>
                </a:solidFill>
                <a:latin typeface="Open Sans"/>
                <a:ea typeface="Open Sans"/>
                <a:cs typeface="Open Sans"/>
                <a:sym typeface="Open Sans"/>
              </a:rPr>
              <a:t>Chatbot IA para consultas en lenguaje natural</a:t>
            </a:r>
            <a:endParaRPr sz="1100">
              <a:solidFill>
                <a:srgbClr val="695D46"/>
              </a:solidFill>
              <a:latin typeface="Open Sans"/>
              <a:ea typeface="Open Sans"/>
              <a:cs typeface="Open Sans"/>
              <a:sym typeface="Open Sans"/>
            </a:endParaRPr>
          </a:p>
          <a:p>
            <a:pPr marL="457200" marR="241300" lvl="0" indent="-298450" algn="just" rtl="0">
              <a:spcBef>
                <a:spcPts val="0"/>
              </a:spcBef>
              <a:spcAft>
                <a:spcPts val="0"/>
              </a:spcAft>
              <a:buClr>
                <a:srgbClr val="695D46"/>
              </a:buClr>
              <a:buSzPts val="1100"/>
              <a:buFont typeface="Open Sans"/>
              <a:buChar char="●"/>
            </a:pPr>
            <a:r>
              <a:rPr lang="es" sz="1100">
                <a:solidFill>
                  <a:srgbClr val="695D46"/>
                </a:solidFill>
                <a:latin typeface="Open Sans"/>
                <a:ea typeface="Open Sans"/>
                <a:cs typeface="Open Sans"/>
                <a:sym typeface="Open Sans"/>
              </a:rPr>
              <a:t>Análisis predictivo y visualizaciones avanzadas</a:t>
            </a:r>
            <a:endParaRPr sz="1100">
              <a:solidFill>
                <a:srgbClr val="695D46"/>
              </a:solidFill>
              <a:latin typeface="Open Sans"/>
              <a:ea typeface="Open Sans"/>
              <a:cs typeface="Open Sans"/>
              <a:sym typeface="Open Sans"/>
            </a:endParaRPr>
          </a:p>
          <a:p>
            <a:pPr marL="457200" marR="241300" lvl="0" indent="-298450" algn="just" rtl="0">
              <a:spcBef>
                <a:spcPts val="0"/>
              </a:spcBef>
              <a:spcAft>
                <a:spcPts val="0"/>
              </a:spcAft>
              <a:buClr>
                <a:srgbClr val="695D46"/>
              </a:buClr>
              <a:buSzPts val="1100"/>
              <a:buFont typeface="Open Sans"/>
              <a:buChar char="●"/>
            </a:pPr>
            <a:r>
              <a:rPr lang="es" sz="1100">
                <a:solidFill>
                  <a:srgbClr val="695D46"/>
                </a:solidFill>
                <a:latin typeface="Open Sans"/>
                <a:ea typeface="Open Sans"/>
                <a:cs typeface="Open Sans"/>
                <a:sym typeface="Open Sans"/>
              </a:rPr>
              <a:t>Reportes automatizados y exportación de datos</a:t>
            </a:r>
            <a:endParaRPr sz="1100">
              <a:solidFill>
                <a:srgbClr val="695D46"/>
              </a:solidFill>
              <a:latin typeface="Open Sans"/>
              <a:ea typeface="Open Sans"/>
              <a:cs typeface="Open Sans"/>
              <a:sym typeface="Open Sans"/>
            </a:endParaRPr>
          </a:p>
          <a:p>
            <a:pPr marL="457200" marR="241300" lvl="0" indent="-298450" algn="just" rtl="0">
              <a:spcBef>
                <a:spcPts val="0"/>
              </a:spcBef>
              <a:spcAft>
                <a:spcPts val="0"/>
              </a:spcAft>
              <a:buClr>
                <a:srgbClr val="695D46"/>
              </a:buClr>
              <a:buSzPts val="1100"/>
              <a:buFont typeface="Open Sans"/>
              <a:buChar char="●"/>
            </a:pPr>
            <a:r>
              <a:rPr lang="es" sz="1100">
                <a:solidFill>
                  <a:srgbClr val="695D46"/>
                </a:solidFill>
                <a:latin typeface="Open Sans"/>
                <a:ea typeface="Open Sans"/>
                <a:cs typeface="Open Sans"/>
                <a:sym typeface="Open Sans"/>
              </a:rPr>
              <a:t>Integración con sistemas existentes del cliente</a:t>
            </a:r>
            <a:endParaRPr sz="1100">
              <a:solidFill>
                <a:srgbClr val="695D46"/>
              </a:solidFill>
              <a:latin typeface="Open Sans"/>
              <a:ea typeface="Open Sans"/>
              <a:cs typeface="Open Sans"/>
              <a:sym typeface="Open Sans"/>
            </a:endParaRPr>
          </a:p>
          <a:p>
            <a:pPr marL="0" marR="241300" lvl="0" indent="0" algn="l" rtl="0">
              <a:spcBef>
                <a:spcPts val="1900"/>
              </a:spcBef>
              <a:spcAft>
                <a:spcPts val="800"/>
              </a:spcAft>
              <a:buNone/>
            </a:pPr>
            <a:endParaRPr sz="1100">
              <a:solidFill>
                <a:srgbClr val="695D46"/>
              </a:solidFill>
              <a:latin typeface="Open Sans"/>
              <a:ea typeface="Open Sans"/>
              <a:cs typeface="Open Sans"/>
              <a:sym typeface="Open Sans"/>
            </a:endParaRPr>
          </a:p>
        </p:txBody>
      </p:sp>
      <p:sp>
        <p:nvSpPr>
          <p:cNvPr id="194" name="Google Shape;194;p22"/>
          <p:cNvSpPr txBox="1"/>
          <p:nvPr/>
        </p:nvSpPr>
        <p:spPr>
          <a:xfrm>
            <a:off x="417525" y="1938000"/>
            <a:ext cx="4235400" cy="1571400"/>
          </a:xfrm>
          <a:prstGeom prst="rect">
            <a:avLst/>
          </a:prstGeom>
          <a:noFill/>
          <a:ln>
            <a:noFill/>
          </a:ln>
        </p:spPr>
        <p:txBody>
          <a:bodyPr spcFirstLastPara="1" wrap="square" lIns="91425" tIns="91425" rIns="91425" bIns="91425" anchor="t" anchorCtr="0">
            <a:spAutoFit/>
          </a:bodyPr>
          <a:lstStyle/>
          <a:p>
            <a:pPr marL="0" marR="241300" lvl="0" indent="0" algn="l" rtl="0">
              <a:lnSpc>
                <a:spcPct val="115000"/>
              </a:lnSpc>
              <a:spcBef>
                <a:spcPts val="1900"/>
              </a:spcBef>
              <a:spcAft>
                <a:spcPts val="0"/>
              </a:spcAft>
              <a:buNone/>
            </a:pPr>
            <a:r>
              <a:rPr lang="es" sz="1100" b="1">
                <a:solidFill>
                  <a:srgbClr val="695D46"/>
                </a:solidFill>
                <a:latin typeface="Open Sans"/>
                <a:ea typeface="Open Sans"/>
                <a:cs typeface="Open Sans"/>
                <a:sym typeface="Open Sans"/>
              </a:rPr>
              <a:t>Clientes Objetivo</a:t>
            </a:r>
            <a:endParaRPr sz="1100" b="1">
              <a:solidFill>
                <a:srgbClr val="695D46"/>
              </a:solidFill>
              <a:latin typeface="Open Sans"/>
              <a:ea typeface="Open Sans"/>
              <a:cs typeface="Open Sans"/>
              <a:sym typeface="Open Sans"/>
            </a:endParaRPr>
          </a:p>
          <a:p>
            <a:pPr marL="457200" marR="241300" lvl="0" indent="-298450" algn="l" rtl="0">
              <a:lnSpc>
                <a:spcPct val="115000"/>
              </a:lnSpc>
              <a:spcBef>
                <a:spcPts val="1900"/>
              </a:spcBef>
              <a:spcAft>
                <a:spcPts val="0"/>
              </a:spcAft>
              <a:buClr>
                <a:srgbClr val="695D46"/>
              </a:buClr>
              <a:buSzPts val="1100"/>
              <a:buFont typeface="Open Sans"/>
              <a:buChar char="●"/>
            </a:pPr>
            <a:r>
              <a:rPr lang="es" sz="1100">
                <a:solidFill>
                  <a:srgbClr val="695D46"/>
                </a:solidFill>
                <a:latin typeface="Open Sans"/>
                <a:ea typeface="Open Sans"/>
                <a:cs typeface="Open Sans"/>
                <a:sym typeface="Open Sans"/>
              </a:rPr>
              <a:t>Empresas retail (análisis de ventas)</a:t>
            </a:r>
            <a:endParaRPr sz="1100">
              <a:solidFill>
                <a:srgbClr val="695D46"/>
              </a:solidFill>
              <a:latin typeface="Open Sans"/>
              <a:ea typeface="Open Sans"/>
              <a:cs typeface="Open Sans"/>
              <a:sym typeface="Open Sans"/>
            </a:endParaRPr>
          </a:p>
          <a:p>
            <a:pPr marL="457200" marR="241300" lvl="0" indent="-298450" algn="l" rtl="0">
              <a:lnSpc>
                <a:spcPct val="115000"/>
              </a:lnSpc>
              <a:spcBef>
                <a:spcPts val="0"/>
              </a:spcBef>
              <a:spcAft>
                <a:spcPts val="0"/>
              </a:spcAft>
              <a:buClr>
                <a:srgbClr val="695D46"/>
              </a:buClr>
              <a:buSzPts val="1100"/>
              <a:buFont typeface="Open Sans"/>
              <a:buChar char="●"/>
            </a:pPr>
            <a:r>
              <a:rPr lang="es" sz="1100">
                <a:solidFill>
                  <a:srgbClr val="695D46"/>
                </a:solidFill>
                <a:latin typeface="Open Sans"/>
                <a:ea typeface="Open Sans"/>
                <a:cs typeface="Open Sans"/>
                <a:sym typeface="Open Sans"/>
              </a:rPr>
              <a:t>Instituciones gubernamentales (datos públicos)</a:t>
            </a:r>
            <a:endParaRPr sz="1100">
              <a:solidFill>
                <a:srgbClr val="695D46"/>
              </a:solidFill>
              <a:latin typeface="Open Sans"/>
              <a:ea typeface="Open Sans"/>
              <a:cs typeface="Open Sans"/>
              <a:sym typeface="Open Sans"/>
            </a:endParaRPr>
          </a:p>
          <a:p>
            <a:pPr marL="457200" marR="241300" lvl="0" indent="-298450" algn="l" rtl="0">
              <a:lnSpc>
                <a:spcPct val="115000"/>
              </a:lnSpc>
              <a:spcBef>
                <a:spcPts val="0"/>
              </a:spcBef>
              <a:spcAft>
                <a:spcPts val="0"/>
              </a:spcAft>
              <a:buClr>
                <a:srgbClr val="695D46"/>
              </a:buClr>
              <a:buSzPts val="1100"/>
              <a:buFont typeface="Open Sans"/>
              <a:buChar char="●"/>
            </a:pPr>
            <a:r>
              <a:rPr lang="es" sz="1100">
                <a:solidFill>
                  <a:srgbClr val="695D46"/>
                </a:solidFill>
                <a:latin typeface="Open Sans"/>
                <a:ea typeface="Open Sans"/>
                <a:cs typeface="Open Sans"/>
                <a:sym typeface="Open Sans"/>
              </a:rPr>
              <a:t>Consultoras (análisis de mercado)</a:t>
            </a:r>
            <a:endParaRPr sz="1100">
              <a:solidFill>
                <a:srgbClr val="695D46"/>
              </a:solidFill>
              <a:latin typeface="Open Sans"/>
              <a:ea typeface="Open Sans"/>
              <a:cs typeface="Open Sans"/>
              <a:sym typeface="Open Sans"/>
            </a:endParaRPr>
          </a:p>
          <a:p>
            <a:pPr marL="457200" marR="241300" lvl="0" indent="-298450" algn="l" rtl="0">
              <a:lnSpc>
                <a:spcPct val="115000"/>
              </a:lnSpc>
              <a:spcBef>
                <a:spcPts val="0"/>
              </a:spcBef>
              <a:spcAft>
                <a:spcPts val="0"/>
              </a:spcAft>
              <a:buClr>
                <a:srgbClr val="695D46"/>
              </a:buClr>
              <a:buSzPts val="1100"/>
              <a:buFont typeface="Open Sans"/>
              <a:buChar char="●"/>
            </a:pPr>
            <a:r>
              <a:rPr lang="es" sz="1100">
                <a:solidFill>
                  <a:srgbClr val="695D46"/>
                </a:solidFill>
                <a:latin typeface="Open Sans"/>
                <a:ea typeface="Open Sans"/>
                <a:cs typeface="Open Sans"/>
                <a:sym typeface="Open Sans"/>
              </a:rPr>
              <a:t>Startups (inteligencia de negocio)</a:t>
            </a:r>
            <a:endParaRPr sz="1100">
              <a:solidFill>
                <a:srgbClr val="695D46"/>
              </a:solidFill>
              <a:latin typeface="Open Sans"/>
              <a:ea typeface="Open Sans"/>
              <a:cs typeface="Open Sans"/>
              <a:sym typeface="Open Sans"/>
            </a:endParaRPr>
          </a:p>
          <a:p>
            <a:pPr marL="457200" marR="241300" lvl="0" indent="-298450" algn="l" rtl="0">
              <a:lnSpc>
                <a:spcPct val="115000"/>
              </a:lnSpc>
              <a:spcBef>
                <a:spcPts val="0"/>
              </a:spcBef>
              <a:spcAft>
                <a:spcPts val="0"/>
              </a:spcAft>
              <a:buClr>
                <a:srgbClr val="695D46"/>
              </a:buClr>
              <a:buSzPts val="1100"/>
              <a:buFont typeface="Open Sans"/>
              <a:buChar char="●"/>
            </a:pPr>
            <a:r>
              <a:rPr lang="es" sz="1100">
                <a:solidFill>
                  <a:srgbClr val="695D46"/>
                </a:solidFill>
                <a:latin typeface="Open Sans"/>
                <a:ea typeface="Open Sans"/>
                <a:cs typeface="Open Sans"/>
                <a:sym typeface="Open Sans"/>
              </a:rPr>
              <a:t>ONGs (análisis de impacto social)</a:t>
            </a:r>
            <a:endParaRPr sz="1100">
              <a:solidFill>
                <a:srgbClr val="695D46"/>
              </a:solidFill>
              <a:latin typeface="Open Sans"/>
              <a:ea typeface="Open Sans"/>
              <a:cs typeface="Open Sans"/>
              <a:sym typeface="Open Sans"/>
            </a:endParaRPr>
          </a:p>
        </p:txBody>
      </p:sp>
      <p:sp>
        <p:nvSpPr>
          <p:cNvPr id="195" name="Google Shape;195;p22"/>
          <p:cNvSpPr txBox="1"/>
          <p:nvPr/>
        </p:nvSpPr>
        <p:spPr>
          <a:xfrm>
            <a:off x="342750" y="1291488"/>
            <a:ext cx="807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500">
                <a:latin typeface="Verdana"/>
                <a:ea typeface="Verdana"/>
                <a:cs typeface="Verdana"/>
                <a:sym typeface="Verdana"/>
              </a:rPr>
              <a:t>Adaptar la tecnología del proyecto académico para ofrecer </a:t>
            </a:r>
            <a:r>
              <a:rPr lang="es" sz="1500" b="1">
                <a:latin typeface="Verdana"/>
                <a:ea typeface="Verdana"/>
                <a:cs typeface="Verdana"/>
                <a:sym typeface="Verdana"/>
              </a:rPr>
              <a:t>servicios de análisis de datos con IA</a:t>
            </a:r>
            <a:r>
              <a:rPr lang="es" sz="1500">
                <a:latin typeface="Verdana"/>
                <a:ea typeface="Verdana"/>
                <a:cs typeface="Verdana"/>
                <a:sym typeface="Verdana"/>
              </a:rPr>
              <a:t> a clientes privados</a:t>
            </a:r>
            <a:endParaRPr/>
          </a:p>
        </p:txBody>
      </p:sp>
      <p:pic>
        <p:nvPicPr>
          <p:cNvPr id="196" name="Google Shape;196;p22" title="Captura de pantalla 2025-11-22 a la(s) 6.47.50 a.m..png"/>
          <p:cNvPicPr preferRelativeResize="0"/>
          <p:nvPr/>
        </p:nvPicPr>
        <p:blipFill>
          <a:blip r:embed="rId5">
            <a:alphaModFix/>
          </a:blip>
          <a:stretch>
            <a:fillRect/>
          </a:stretch>
        </p:blipFill>
        <p:spPr>
          <a:xfrm>
            <a:off x="1044225" y="3616475"/>
            <a:ext cx="1949650" cy="1379275"/>
          </a:xfrm>
          <a:prstGeom prst="rect">
            <a:avLst/>
          </a:prstGeom>
          <a:noFill/>
          <a:ln>
            <a:noFill/>
          </a:ln>
        </p:spPr>
      </p:pic>
      <p:sp>
        <p:nvSpPr>
          <p:cNvPr id="197" name="Google Shape;197;p22"/>
          <p:cNvSpPr txBox="1"/>
          <p:nvPr/>
        </p:nvSpPr>
        <p:spPr>
          <a:xfrm>
            <a:off x="0" y="4758600"/>
            <a:ext cx="30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accent1"/>
                </a:solidFill>
                <a:latin typeface="Lato"/>
                <a:ea typeface="Lato"/>
                <a:cs typeface="Lato"/>
                <a:sym typeface="Lato"/>
              </a:rPr>
              <a:t>9</a:t>
            </a:r>
            <a:endParaRPr sz="1300">
              <a:solidFill>
                <a:schemeClr val="accent1"/>
              </a:solidFill>
              <a:latin typeface="Lato"/>
              <a:ea typeface="Lato"/>
              <a:cs typeface="Lato"/>
              <a:sym typeface="Lato"/>
            </a:endParaRPr>
          </a:p>
        </p:txBody>
      </p:sp>
      <p:pic>
        <p:nvPicPr>
          <p:cNvPr id="198" name="Google Shape;198;p22" title="Captura de pantalla 2025-11-22 a la(s) 6.53.08 a.m..png"/>
          <p:cNvPicPr preferRelativeResize="0"/>
          <p:nvPr/>
        </p:nvPicPr>
        <p:blipFill>
          <a:blip r:embed="rId6">
            <a:alphaModFix/>
          </a:blip>
          <a:stretch>
            <a:fillRect/>
          </a:stretch>
        </p:blipFill>
        <p:spPr>
          <a:xfrm>
            <a:off x="5689750" y="1937988"/>
            <a:ext cx="1949650" cy="14350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727650" y="5601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Conclusión</a:t>
            </a:r>
            <a:endParaRPr/>
          </a:p>
        </p:txBody>
      </p:sp>
      <p:sp>
        <p:nvSpPr>
          <p:cNvPr id="204" name="Google Shape;204;p23"/>
          <p:cNvSpPr txBox="1">
            <a:spLocks noGrp="1"/>
          </p:cNvSpPr>
          <p:nvPr>
            <p:ph type="body" idx="1"/>
          </p:nvPr>
        </p:nvSpPr>
        <p:spPr>
          <a:xfrm>
            <a:off x="127700" y="1441200"/>
            <a:ext cx="8861100" cy="2453700"/>
          </a:xfrm>
          <a:prstGeom prst="rect">
            <a:avLst/>
          </a:prstGeom>
        </p:spPr>
        <p:txBody>
          <a:bodyPr spcFirstLastPara="1" wrap="square" lIns="91425" tIns="91425" rIns="91425" bIns="91425" anchor="t" anchorCtr="0">
            <a:noAutofit/>
          </a:bodyPr>
          <a:lstStyle/>
          <a:p>
            <a:pPr marL="457200" marR="0" lvl="0" indent="0" algn="l" rtl="0">
              <a:lnSpc>
                <a:spcPct val="180000"/>
              </a:lnSpc>
              <a:spcBef>
                <a:spcPts val="2300"/>
              </a:spcBef>
              <a:spcAft>
                <a:spcPts val="0"/>
              </a:spcAft>
              <a:buNone/>
            </a:pPr>
            <a:r>
              <a:rPr lang="es" sz="1100">
                <a:solidFill>
                  <a:srgbClr val="695D46"/>
                </a:solidFill>
                <a:latin typeface="Open Sans"/>
                <a:ea typeface="Open Sans"/>
                <a:cs typeface="Open Sans"/>
                <a:sym typeface="Open Sans"/>
              </a:rPr>
              <a:t>Este proyecto representa una innovación significativa en la forma de acceder e interpretar datos censales:</a:t>
            </a:r>
            <a:endParaRPr sz="1100">
              <a:solidFill>
                <a:srgbClr val="695D46"/>
              </a:solidFill>
              <a:latin typeface="Open Sans"/>
              <a:ea typeface="Open Sans"/>
              <a:cs typeface="Open Sans"/>
              <a:sym typeface="Open Sans"/>
            </a:endParaRPr>
          </a:p>
          <a:p>
            <a:pPr marL="749300" marR="0" lvl="0" indent="-238125" algn="l" rtl="0">
              <a:lnSpc>
                <a:spcPct val="180000"/>
              </a:lnSpc>
              <a:spcBef>
                <a:spcPts val="230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Accesibilidad: Elimina barreras técnicas para el acceso a información pública</a:t>
            </a:r>
            <a:endParaRPr sz="1100">
              <a:solidFill>
                <a:srgbClr val="695D46"/>
              </a:solidFill>
              <a:latin typeface="Open Sans"/>
              <a:ea typeface="Open Sans"/>
              <a:cs typeface="Open Sans"/>
              <a:sym typeface="Open Sans"/>
            </a:endParaRPr>
          </a:p>
          <a:p>
            <a:pPr marL="749300" marR="0" lvl="0" indent="-238125" algn="l" rtl="0">
              <a:lnSpc>
                <a:spcPct val="180000"/>
              </a:lnSpc>
              <a:spcBef>
                <a:spcPts val="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Innovación: Integra IA avanzada para análisis inteligente de datos</a:t>
            </a:r>
            <a:endParaRPr sz="1100">
              <a:solidFill>
                <a:srgbClr val="695D46"/>
              </a:solidFill>
              <a:latin typeface="Open Sans"/>
              <a:ea typeface="Open Sans"/>
              <a:cs typeface="Open Sans"/>
              <a:sym typeface="Open Sans"/>
            </a:endParaRPr>
          </a:p>
          <a:p>
            <a:pPr marL="749300" marR="0" lvl="0" indent="-238125" algn="l" rtl="0">
              <a:lnSpc>
                <a:spcPct val="180000"/>
              </a:lnSpc>
              <a:spcBef>
                <a:spcPts val="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Impacto: Beneficia a investigadores, estudiantes, funcionarios y ciudadanos</a:t>
            </a:r>
            <a:endParaRPr sz="1100">
              <a:solidFill>
                <a:srgbClr val="695D46"/>
              </a:solidFill>
              <a:latin typeface="Open Sans"/>
              <a:ea typeface="Open Sans"/>
              <a:cs typeface="Open Sans"/>
              <a:sym typeface="Open Sans"/>
            </a:endParaRPr>
          </a:p>
          <a:p>
            <a:pPr marL="749300" marR="0" lvl="0" indent="-238125" algn="l" rtl="0">
              <a:lnSpc>
                <a:spcPct val="180000"/>
              </a:lnSpc>
              <a:spcBef>
                <a:spcPts val="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Escalabilidad: Arquitectura preparada para futuras expansiones</a:t>
            </a:r>
            <a:endParaRPr sz="937">
              <a:solidFill>
                <a:srgbClr val="4A5568"/>
              </a:solidFill>
              <a:latin typeface="Verdana"/>
              <a:ea typeface="Verdana"/>
              <a:cs typeface="Verdana"/>
              <a:sym typeface="Verdana"/>
            </a:endParaRPr>
          </a:p>
          <a:p>
            <a:pPr marL="292100" marR="292100" lvl="0" indent="0" algn="ctr" rtl="0">
              <a:lnSpc>
                <a:spcPct val="95000"/>
              </a:lnSpc>
              <a:spcBef>
                <a:spcPts val="3800"/>
              </a:spcBef>
              <a:spcAft>
                <a:spcPts val="0"/>
              </a:spcAft>
              <a:buSzPts val="275"/>
              <a:buNone/>
            </a:pPr>
            <a:r>
              <a:rPr lang="es" sz="1050" b="1">
                <a:solidFill>
                  <a:srgbClr val="FFFFFF"/>
                </a:solidFill>
                <a:latin typeface="Verdana"/>
                <a:ea typeface="Verdana"/>
                <a:cs typeface="Verdana"/>
                <a:sym typeface="Verdana"/>
              </a:rPr>
              <a:t>Una plataforma que transforma datos en conocimiento accesible</a:t>
            </a:r>
            <a:endParaRPr sz="1050" b="1">
              <a:solidFill>
                <a:srgbClr val="FFFFFF"/>
              </a:solidFill>
              <a:latin typeface="Verdana"/>
              <a:ea typeface="Verdana"/>
              <a:cs typeface="Verdana"/>
              <a:sym typeface="Verdana"/>
            </a:endParaRPr>
          </a:p>
          <a:p>
            <a:pPr marL="0" lvl="0" indent="0" algn="just" rtl="0">
              <a:lnSpc>
                <a:spcPct val="95000"/>
              </a:lnSpc>
              <a:spcBef>
                <a:spcPts val="1200"/>
              </a:spcBef>
              <a:spcAft>
                <a:spcPts val="1200"/>
              </a:spcAft>
              <a:buSzPts val="275"/>
              <a:buNone/>
            </a:pPr>
            <a:endParaRPr sz="975">
              <a:solidFill>
                <a:srgbClr val="695D46"/>
              </a:solidFill>
              <a:latin typeface="Open Sans"/>
              <a:ea typeface="Open Sans"/>
              <a:cs typeface="Open Sans"/>
              <a:sym typeface="Open Sans"/>
            </a:endParaRPr>
          </a:p>
        </p:txBody>
      </p:sp>
      <p:pic>
        <p:nvPicPr>
          <p:cNvPr id="205" name="Google Shape;205;p23"/>
          <p:cNvPicPr preferRelativeResize="0"/>
          <p:nvPr/>
        </p:nvPicPr>
        <p:blipFill>
          <a:blip r:embed="rId3">
            <a:alphaModFix/>
          </a:blip>
          <a:stretch>
            <a:fillRect/>
          </a:stretch>
        </p:blipFill>
        <p:spPr>
          <a:xfrm>
            <a:off x="7762175" y="137050"/>
            <a:ext cx="1104900" cy="247650"/>
          </a:xfrm>
          <a:prstGeom prst="rect">
            <a:avLst/>
          </a:prstGeom>
          <a:noFill/>
          <a:ln>
            <a:noFill/>
          </a:ln>
        </p:spPr>
      </p:pic>
      <p:pic>
        <p:nvPicPr>
          <p:cNvPr id="206" name="Google Shape;206;p23" title="Gemini_Generated_Image_9xzoxh9xzoxh9xzo-removebg-preview.png"/>
          <p:cNvPicPr preferRelativeResize="0"/>
          <p:nvPr/>
        </p:nvPicPr>
        <p:blipFill>
          <a:blip r:embed="rId4">
            <a:alphaModFix/>
          </a:blip>
          <a:stretch>
            <a:fillRect/>
          </a:stretch>
        </p:blipFill>
        <p:spPr>
          <a:xfrm>
            <a:off x="0" y="4482525"/>
            <a:ext cx="660975" cy="660975"/>
          </a:xfrm>
          <a:prstGeom prst="rect">
            <a:avLst/>
          </a:prstGeom>
          <a:noFill/>
          <a:ln>
            <a:noFill/>
          </a:ln>
        </p:spPr>
      </p:pic>
      <p:sp>
        <p:nvSpPr>
          <p:cNvPr id="207" name="Google Shape;207;p23"/>
          <p:cNvSpPr txBox="1"/>
          <p:nvPr/>
        </p:nvSpPr>
        <p:spPr>
          <a:xfrm>
            <a:off x="8775100" y="4758600"/>
            <a:ext cx="396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accent1"/>
                </a:solidFill>
                <a:latin typeface="Lato"/>
                <a:ea typeface="Lato"/>
                <a:cs typeface="Lato"/>
                <a:sym typeface="Lato"/>
              </a:rPr>
              <a:t>10</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4"/>
          <p:cNvPicPr preferRelativeResize="0"/>
          <p:nvPr/>
        </p:nvPicPr>
        <p:blipFill>
          <a:blip r:embed="rId3">
            <a:alphaModFix/>
          </a:blip>
          <a:stretch>
            <a:fillRect/>
          </a:stretch>
        </p:blipFill>
        <p:spPr>
          <a:xfrm>
            <a:off x="7762175" y="137050"/>
            <a:ext cx="1104900" cy="247650"/>
          </a:xfrm>
          <a:prstGeom prst="rect">
            <a:avLst/>
          </a:prstGeom>
          <a:noFill/>
          <a:ln>
            <a:noFill/>
          </a:ln>
        </p:spPr>
      </p:pic>
      <p:pic>
        <p:nvPicPr>
          <p:cNvPr id="213" name="Google Shape;213;p24" title="Captura de pantalla 2025-11-22 a la(s) 6.38.07 a.m..png"/>
          <p:cNvPicPr preferRelativeResize="0"/>
          <p:nvPr/>
        </p:nvPicPr>
        <p:blipFill>
          <a:blip r:embed="rId4">
            <a:alphaModFix/>
          </a:blip>
          <a:stretch>
            <a:fillRect/>
          </a:stretch>
        </p:blipFill>
        <p:spPr>
          <a:xfrm>
            <a:off x="1940200" y="1065650"/>
            <a:ext cx="4955624" cy="3939651"/>
          </a:xfrm>
          <a:prstGeom prst="rect">
            <a:avLst/>
          </a:prstGeom>
          <a:noFill/>
          <a:ln>
            <a:noFill/>
          </a:ln>
        </p:spPr>
      </p:pic>
      <p:sp>
        <p:nvSpPr>
          <p:cNvPr id="214" name="Google Shape;214;p24"/>
          <p:cNvSpPr txBox="1">
            <a:spLocks noGrp="1"/>
          </p:cNvSpPr>
          <p:nvPr>
            <p:ph type="title"/>
          </p:nvPr>
        </p:nvSpPr>
        <p:spPr>
          <a:xfrm>
            <a:off x="727650" y="5601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Preguntas</a:t>
            </a:r>
            <a:endParaRPr/>
          </a:p>
        </p:txBody>
      </p:sp>
      <p:pic>
        <p:nvPicPr>
          <p:cNvPr id="215" name="Google Shape;215;p24" title="Gemini_Generated_Image_9xzoxh9xzoxh9xzo-removebg-preview.png"/>
          <p:cNvPicPr preferRelativeResize="0"/>
          <p:nvPr/>
        </p:nvPicPr>
        <p:blipFill>
          <a:blip r:embed="rId5">
            <a:alphaModFix/>
          </a:blip>
          <a:stretch>
            <a:fillRect/>
          </a:stretch>
        </p:blipFill>
        <p:spPr>
          <a:xfrm>
            <a:off x="8483025" y="4482525"/>
            <a:ext cx="660975" cy="660975"/>
          </a:xfrm>
          <a:prstGeom prst="rect">
            <a:avLst/>
          </a:prstGeom>
          <a:noFill/>
          <a:ln>
            <a:noFill/>
          </a:ln>
        </p:spPr>
      </p:pic>
      <p:sp>
        <p:nvSpPr>
          <p:cNvPr id="216" name="Google Shape;216;p24"/>
          <p:cNvSpPr txBox="1"/>
          <p:nvPr/>
        </p:nvSpPr>
        <p:spPr>
          <a:xfrm>
            <a:off x="0" y="4758600"/>
            <a:ext cx="546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accent1"/>
                </a:solidFill>
                <a:latin typeface="Lato"/>
                <a:ea typeface="Lato"/>
                <a:cs typeface="Lato"/>
                <a:sym typeface="Lato"/>
              </a:rPr>
              <a:t>11</a:t>
            </a:r>
            <a:endParaRPr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554600" y="1471750"/>
            <a:ext cx="2629800" cy="1369800"/>
          </a:xfrm>
          <a:prstGeom prst="rect">
            <a:avLst/>
          </a:prstGeom>
        </p:spPr>
        <p:txBody>
          <a:bodyPr spcFirstLastPara="1" wrap="square" lIns="91425" tIns="91425" rIns="91425" bIns="91425" anchor="t" anchorCtr="0">
            <a:normAutofit lnSpcReduction="10000"/>
          </a:bodyPr>
          <a:lstStyle/>
          <a:p>
            <a:pPr marL="457200" lvl="0" indent="-361950" algn="just" rtl="0">
              <a:spcBef>
                <a:spcPts val="1200"/>
              </a:spcBef>
              <a:spcAft>
                <a:spcPts val="0"/>
              </a:spcAft>
              <a:buClr>
                <a:srgbClr val="695D46"/>
              </a:buClr>
              <a:buSzPts val="2100"/>
              <a:buFont typeface="Open Sans"/>
              <a:buChar char="●"/>
            </a:pPr>
            <a:r>
              <a:rPr lang="es" sz="2100" dirty="0">
                <a:solidFill>
                  <a:srgbClr val="695D46"/>
                </a:solidFill>
                <a:latin typeface="Open Sans"/>
                <a:ea typeface="Open Sans"/>
                <a:cs typeface="Open Sans"/>
                <a:sym typeface="Open Sans"/>
              </a:rPr>
              <a:t>Introducción</a:t>
            </a:r>
            <a:endParaRPr sz="2100" dirty="0">
              <a:solidFill>
                <a:srgbClr val="695D46"/>
              </a:solidFill>
              <a:latin typeface="Open Sans"/>
              <a:ea typeface="Open Sans"/>
              <a:cs typeface="Open Sans"/>
              <a:sym typeface="Open Sans"/>
            </a:endParaRPr>
          </a:p>
          <a:p>
            <a:pPr marL="457200" lvl="0" indent="-361950" algn="just" rtl="0">
              <a:spcBef>
                <a:spcPts val="0"/>
              </a:spcBef>
              <a:spcAft>
                <a:spcPts val="0"/>
              </a:spcAft>
              <a:buClr>
                <a:srgbClr val="695D46"/>
              </a:buClr>
              <a:buSzPts val="2100"/>
              <a:buFont typeface="Open Sans"/>
              <a:buChar char="●"/>
            </a:pPr>
            <a:r>
              <a:rPr lang="es" sz="2100" dirty="0">
                <a:solidFill>
                  <a:srgbClr val="695D46"/>
                </a:solidFill>
                <a:latin typeface="Open Sans"/>
                <a:ea typeface="Open Sans"/>
                <a:cs typeface="Open Sans"/>
                <a:sym typeface="Open Sans"/>
              </a:rPr>
              <a:t>Problemática</a:t>
            </a:r>
            <a:endParaRPr sz="2100" dirty="0">
              <a:solidFill>
                <a:srgbClr val="695D46"/>
              </a:solidFill>
              <a:latin typeface="Open Sans"/>
              <a:ea typeface="Open Sans"/>
              <a:cs typeface="Open Sans"/>
              <a:sym typeface="Open Sans"/>
            </a:endParaRPr>
          </a:p>
          <a:p>
            <a:pPr marL="457200" lvl="0" indent="-361950" algn="just" rtl="0">
              <a:spcBef>
                <a:spcPts val="0"/>
              </a:spcBef>
              <a:spcAft>
                <a:spcPts val="0"/>
              </a:spcAft>
              <a:buClr>
                <a:srgbClr val="695D46"/>
              </a:buClr>
              <a:buSzPts val="2100"/>
              <a:buFont typeface="Open Sans"/>
              <a:buChar char="●"/>
            </a:pPr>
            <a:r>
              <a:rPr lang="es" sz="2100" dirty="0">
                <a:solidFill>
                  <a:srgbClr val="695D46"/>
                </a:solidFill>
                <a:latin typeface="Open Sans"/>
                <a:ea typeface="Open Sans"/>
                <a:cs typeface="Open Sans"/>
                <a:sym typeface="Open Sans"/>
              </a:rPr>
              <a:t>Solución</a:t>
            </a:r>
            <a:endParaRPr sz="2300" dirty="0"/>
          </a:p>
        </p:txBody>
      </p:sp>
      <p:pic>
        <p:nvPicPr>
          <p:cNvPr id="95" name="Google Shape;95;p14"/>
          <p:cNvPicPr preferRelativeResize="0"/>
          <p:nvPr/>
        </p:nvPicPr>
        <p:blipFill>
          <a:blip r:embed="rId3">
            <a:alphaModFix/>
          </a:blip>
          <a:stretch>
            <a:fillRect/>
          </a:stretch>
        </p:blipFill>
        <p:spPr>
          <a:xfrm>
            <a:off x="7762175" y="137050"/>
            <a:ext cx="1104900" cy="247650"/>
          </a:xfrm>
          <a:prstGeom prst="rect">
            <a:avLst/>
          </a:prstGeom>
          <a:noFill/>
          <a:ln>
            <a:noFill/>
          </a:ln>
        </p:spPr>
      </p:pic>
      <p:sp>
        <p:nvSpPr>
          <p:cNvPr id="96" name="Google Shape;96;p14"/>
          <p:cNvSpPr txBox="1">
            <a:spLocks noGrp="1"/>
          </p:cNvSpPr>
          <p:nvPr>
            <p:ph type="title"/>
          </p:nvPr>
        </p:nvSpPr>
        <p:spPr>
          <a:xfrm>
            <a:off x="727650" y="6224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Tabla Contenido</a:t>
            </a:r>
            <a:endParaRPr/>
          </a:p>
        </p:txBody>
      </p:sp>
      <p:pic>
        <p:nvPicPr>
          <p:cNvPr id="97" name="Google Shape;97;p14" title="Gemini_Generated_Image_9xzoxh9xzoxh9xzo-removebg-preview.png"/>
          <p:cNvPicPr preferRelativeResize="0"/>
          <p:nvPr/>
        </p:nvPicPr>
        <p:blipFill>
          <a:blip r:embed="rId4">
            <a:alphaModFix/>
          </a:blip>
          <a:stretch>
            <a:fillRect/>
          </a:stretch>
        </p:blipFill>
        <p:spPr>
          <a:xfrm>
            <a:off x="8483025" y="4482525"/>
            <a:ext cx="660975" cy="660975"/>
          </a:xfrm>
          <a:prstGeom prst="rect">
            <a:avLst/>
          </a:prstGeom>
          <a:noFill/>
          <a:ln>
            <a:noFill/>
          </a:ln>
        </p:spPr>
      </p:pic>
      <p:sp>
        <p:nvSpPr>
          <p:cNvPr id="98" name="Google Shape;98;p14"/>
          <p:cNvSpPr txBox="1"/>
          <p:nvPr/>
        </p:nvSpPr>
        <p:spPr>
          <a:xfrm>
            <a:off x="0" y="4758600"/>
            <a:ext cx="30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accent1"/>
                </a:solidFill>
                <a:latin typeface="Lato"/>
                <a:ea typeface="Lato"/>
                <a:cs typeface="Lato"/>
                <a:sym typeface="Lato"/>
              </a:rPr>
              <a:t>1</a:t>
            </a:r>
            <a:endParaRPr sz="1300">
              <a:solidFill>
                <a:schemeClr val="accent1"/>
              </a:solidFill>
              <a:latin typeface="Lato"/>
              <a:ea typeface="Lato"/>
              <a:cs typeface="Lato"/>
              <a:sym typeface="Lato"/>
            </a:endParaRPr>
          </a:p>
        </p:txBody>
      </p:sp>
      <p:sp>
        <p:nvSpPr>
          <p:cNvPr id="99" name="Google Shape;99;p14"/>
          <p:cNvSpPr txBox="1"/>
          <p:nvPr/>
        </p:nvSpPr>
        <p:spPr>
          <a:xfrm>
            <a:off x="2568875" y="2156650"/>
            <a:ext cx="5193300" cy="1623000"/>
          </a:xfrm>
          <a:prstGeom prst="rect">
            <a:avLst/>
          </a:prstGeom>
          <a:noFill/>
          <a:ln>
            <a:noFill/>
          </a:ln>
        </p:spPr>
        <p:txBody>
          <a:bodyPr spcFirstLastPara="1" wrap="square" lIns="91425" tIns="91425" rIns="91425" bIns="91425" anchor="t" anchorCtr="0">
            <a:spAutoFit/>
          </a:bodyPr>
          <a:lstStyle/>
          <a:p>
            <a:pPr marL="457200" lvl="0" indent="-361950" algn="just" rtl="0">
              <a:lnSpc>
                <a:spcPct val="115000"/>
              </a:lnSpc>
              <a:spcBef>
                <a:spcPts val="1200"/>
              </a:spcBef>
              <a:spcAft>
                <a:spcPts val="0"/>
              </a:spcAft>
              <a:buClr>
                <a:srgbClr val="695D46"/>
              </a:buClr>
              <a:buSzPts val="2100"/>
              <a:buFont typeface="Open Sans"/>
              <a:buChar char="●"/>
            </a:pPr>
            <a:r>
              <a:rPr lang="es" sz="2100" dirty="0">
                <a:solidFill>
                  <a:srgbClr val="695D46"/>
                </a:solidFill>
                <a:latin typeface="Open Sans"/>
                <a:ea typeface="Open Sans"/>
                <a:cs typeface="Open Sans"/>
                <a:sym typeface="Open Sans"/>
              </a:rPr>
              <a:t>Metodología</a:t>
            </a:r>
            <a:endParaRPr sz="2100" dirty="0">
              <a:solidFill>
                <a:srgbClr val="695D46"/>
              </a:solidFill>
              <a:latin typeface="Open Sans"/>
              <a:ea typeface="Open Sans"/>
              <a:cs typeface="Open Sans"/>
              <a:sym typeface="Open Sans"/>
            </a:endParaRPr>
          </a:p>
          <a:p>
            <a:pPr marL="457200" lvl="0" indent="-361950" algn="just" rtl="0">
              <a:lnSpc>
                <a:spcPct val="115000"/>
              </a:lnSpc>
              <a:spcBef>
                <a:spcPts val="0"/>
              </a:spcBef>
              <a:spcAft>
                <a:spcPts val="0"/>
              </a:spcAft>
              <a:buClr>
                <a:srgbClr val="695D46"/>
              </a:buClr>
              <a:buSzPts val="2100"/>
              <a:buFont typeface="Open Sans"/>
              <a:buChar char="●"/>
            </a:pPr>
            <a:r>
              <a:rPr lang="es" sz="2100" dirty="0">
                <a:solidFill>
                  <a:srgbClr val="695D46"/>
                </a:solidFill>
                <a:latin typeface="Open Sans"/>
                <a:ea typeface="Open Sans"/>
                <a:cs typeface="Open Sans"/>
                <a:sym typeface="Open Sans"/>
              </a:rPr>
              <a:t>Herramientas y Tecnología</a:t>
            </a:r>
            <a:endParaRPr sz="2100" dirty="0">
              <a:solidFill>
                <a:srgbClr val="695D46"/>
              </a:solidFill>
              <a:latin typeface="Open Sans"/>
              <a:ea typeface="Open Sans"/>
              <a:cs typeface="Open Sans"/>
              <a:sym typeface="Open Sans"/>
            </a:endParaRPr>
          </a:p>
          <a:p>
            <a:pPr marL="457200" lvl="0" indent="-361950" algn="just" rtl="0">
              <a:lnSpc>
                <a:spcPct val="115000"/>
              </a:lnSpc>
              <a:spcBef>
                <a:spcPts val="0"/>
              </a:spcBef>
              <a:spcAft>
                <a:spcPts val="0"/>
              </a:spcAft>
              <a:buClr>
                <a:srgbClr val="695D46"/>
              </a:buClr>
              <a:buSzPts val="2100"/>
              <a:buFont typeface="Open Sans"/>
              <a:buChar char="●"/>
            </a:pPr>
            <a:r>
              <a:rPr lang="es" sz="2100" dirty="0">
                <a:solidFill>
                  <a:srgbClr val="695D46"/>
                </a:solidFill>
                <a:latin typeface="Open Sans"/>
                <a:ea typeface="Open Sans"/>
                <a:cs typeface="Open Sans"/>
                <a:sym typeface="Open Sans"/>
              </a:rPr>
              <a:t>WEB</a:t>
            </a:r>
            <a:endParaRPr sz="2100" dirty="0">
              <a:solidFill>
                <a:srgbClr val="695D46"/>
              </a:solidFill>
              <a:latin typeface="Open Sans"/>
              <a:ea typeface="Open Sans"/>
              <a:cs typeface="Open Sans"/>
              <a:sym typeface="Open Sans"/>
            </a:endParaRPr>
          </a:p>
          <a:p>
            <a:pPr marL="457200" lvl="0" indent="-361950" algn="just" rtl="0">
              <a:lnSpc>
                <a:spcPct val="115000"/>
              </a:lnSpc>
              <a:spcBef>
                <a:spcPts val="0"/>
              </a:spcBef>
              <a:spcAft>
                <a:spcPts val="0"/>
              </a:spcAft>
              <a:buClr>
                <a:srgbClr val="695D46"/>
              </a:buClr>
              <a:buSzPts val="2100"/>
              <a:buFont typeface="Open Sans"/>
              <a:buChar char="●"/>
            </a:pPr>
            <a:r>
              <a:rPr lang="es" sz="2100" dirty="0">
                <a:solidFill>
                  <a:srgbClr val="695D46"/>
                </a:solidFill>
                <a:latin typeface="Open Sans"/>
                <a:ea typeface="Open Sans"/>
                <a:cs typeface="Open Sans"/>
                <a:sym typeface="Open Sans"/>
              </a:rPr>
              <a:t>Casos de Usos</a:t>
            </a:r>
            <a:endParaRPr sz="2100" dirty="0">
              <a:solidFill>
                <a:srgbClr val="695D46"/>
              </a:solidFill>
              <a:latin typeface="Open Sans"/>
              <a:ea typeface="Open Sans"/>
              <a:cs typeface="Open Sans"/>
              <a:sym typeface="Open Sans"/>
            </a:endParaRPr>
          </a:p>
        </p:txBody>
      </p:sp>
      <p:sp>
        <p:nvSpPr>
          <p:cNvPr id="100" name="Google Shape;100;p14"/>
          <p:cNvSpPr txBox="1"/>
          <p:nvPr/>
        </p:nvSpPr>
        <p:spPr>
          <a:xfrm>
            <a:off x="5201800" y="2744125"/>
            <a:ext cx="3387600" cy="1776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200"/>
              </a:spcBef>
              <a:spcAft>
                <a:spcPts val="0"/>
              </a:spcAft>
              <a:buNone/>
            </a:pPr>
            <a:endParaRPr sz="2100" dirty="0">
              <a:solidFill>
                <a:srgbClr val="695D46"/>
              </a:solidFill>
              <a:latin typeface="Open Sans"/>
              <a:ea typeface="Open Sans"/>
              <a:cs typeface="Open Sans"/>
              <a:sym typeface="Open Sans"/>
            </a:endParaRPr>
          </a:p>
          <a:p>
            <a:pPr marL="457200" lvl="0" indent="-361950" algn="just" rtl="0">
              <a:lnSpc>
                <a:spcPct val="115000"/>
              </a:lnSpc>
              <a:spcBef>
                <a:spcPts val="1200"/>
              </a:spcBef>
              <a:spcAft>
                <a:spcPts val="0"/>
              </a:spcAft>
              <a:buClr>
                <a:srgbClr val="695D46"/>
              </a:buClr>
              <a:buSzPts val="2100"/>
              <a:buFont typeface="Open Sans"/>
              <a:buChar char="●"/>
            </a:pPr>
            <a:r>
              <a:rPr lang="es" sz="2100" dirty="0">
                <a:solidFill>
                  <a:srgbClr val="695D46"/>
                </a:solidFill>
                <a:latin typeface="Open Sans"/>
                <a:ea typeface="Open Sans"/>
                <a:cs typeface="Open Sans"/>
                <a:sym typeface="Open Sans"/>
              </a:rPr>
              <a:t>Resultado Esperado</a:t>
            </a:r>
            <a:endParaRPr sz="2100" dirty="0">
              <a:solidFill>
                <a:srgbClr val="695D46"/>
              </a:solidFill>
              <a:latin typeface="Open Sans"/>
              <a:ea typeface="Open Sans"/>
              <a:cs typeface="Open Sans"/>
              <a:sym typeface="Open Sans"/>
            </a:endParaRPr>
          </a:p>
          <a:p>
            <a:pPr marL="457200" lvl="0" indent="-361950" algn="just" rtl="0">
              <a:lnSpc>
                <a:spcPct val="115000"/>
              </a:lnSpc>
              <a:spcBef>
                <a:spcPts val="0"/>
              </a:spcBef>
              <a:spcAft>
                <a:spcPts val="0"/>
              </a:spcAft>
              <a:buClr>
                <a:srgbClr val="695D46"/>
              </a:buClr>
              <a:buSzPts val="2100"/>
              <a:buFont typeface="Open Sans"/>
              <a:buChar char="●"/>
            </a:pPr>
            <a:r>
              <a:rPr lang="es" sz="2100" dirty="0">
                <a:solidFill>
                  <a:srgbClr val="695D46"/>
                </a:solidFill>
                <a:latin typeface="Open Sans"/>
                <a:ea typeface="Open Sans"/>
                <a:cs typeface="Open Sans"/>
                <a:sym typeface="Open Sans"/>
              </a:rPr>
              <a:t>Propuesta de Valor</a:t>
            </a:r>
            <a:endParaRPr sz="2100" dirty="0">
              <a:solidFill>
                <a:srgbClr val="695D46"/>
              </a:solidFill>
              <a:latin typeface="Open Sans"/>
              <a:ea typeface="Open Sans"/>
              <a:cs typeface="Open Sans"/>
              <a:sym typeface="Open Sans"/>
            </a:endParaRPr>
          </a:p>
          <a:p>
            <a:pPr marL="457200" lvl="0" indent="-361950" algn="just" rtl="0">
              <a:lnSpc>
                <a:spcPct val="115000"/>
              </a:lnSpc>
              <a:spcBef>
                <a:spcPts val="0"/>
              </a:spcBef>
              <a:spcAft>
                <a:spcPts val="0"/>
              </a:spcAft>
              <a:buClr>
                <a:srgbClr val="695D46"/>
              </a:buClr>
              <a:buSzPts val="2100"/>
              <a:buFont typeface="Open Sans"/>
              <a:buChar char="●"/>
            </a:pPr>
            <a:r>
              <a:rPr lang="es" sz="2100" dirty="0">
                <a:solidFill>
                  <a:srgbClr val="695D46"/>
                </a:solidFill>
                <a:latin typeface="Open Sans"/>
                <a:ea typeface="Open Sans"/>
                <a:cs typeface="Open Sans"/>
                <a:sym typeface="Open Sans"/>
              </a:rPr>
              <a:t>Conclusión</a:t>
            </a:r>
            <a:endParaRP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727650" y="603200"/>
            <a:ext cx="33825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Introducción</a:t>
            </a:r>
            <a:endParaRPr/>
          </a:p>
        </p:txBody>
      </p:sp>
      <p:sp>
        <p:nvSpPr>
          <p:cNvPr id="106" name="Google Shape;106;p15"/>
          <p:cNvSpPr txBox="1">
            <a:spLocks noGrp="1"/>
          </p:cNvSpPr>
          <p:nvPr>
            <p:ph type="body" idx="1"/>
          </p:nvPr>
        </p:nvSpPr>
        <p:spPr>
          <a:xfrm>
            <a:off x="695250" y="1371475"/>
            <a:ext cx="5022900" cy="1989300"/>
          </a:xfrm>
          <a:prstGeom prst="rect">
            <a:avLst/>
          </a:prstGeom>
        </p:spPr>
        <p:txBody>
          <a:bodyPr spcFirstLastPara="1" wrap="square" lIns="91425" tIns="91425" rIns="91425" bIns="91425" anchor="t" anchorCtr="0">
            <a:noAutofit/>
          </a:bodyPr>
          <a:lstStyle/>
          <a:p>
            <a:pPr marL="0" lvl="0" indent="0" algn="just" rtl="0">
              <a:lnSpc>
                <a:spcPct val="128571"/>
              </a:lnSpc>
              <a:spcBef>
                <a:spcPts val="0"/>
              </a:spcBef>
              <a:spcAft>
                <a:spcPts val="0"/>
              </a:spcAft>
              <a:buNone/>
            </a:pPr>
            <a:endParaRPr sz="1400">
              <a:solidFill>
                <a:srgbClr val="695D46"/>
              </a:solidFill>
              <a:latin typeface="Open Sans"/>
              <a:ea typeface="Open Sans"/>
              <a:cs typeface="Open Sans"/>
              <a:sym typeface="Open Sans"/>
            </a:endParaRPr>
          </a:p>
          <a:p>
            <a:pPr marL="457200" lvl="0" indent="-311150" algn="just" rtl="0">
              <a:lnSpc>
                <a:spcPct val="128571"/>
              </a:lnSpc>
              <a:spcBef>
                <a:spcPts val="0"/>
              </a:spcBef>
              <a:spcAft>
                <a:spcPts val="0"/>
              </a:spcAft>
              <a:buClr>
                <a:srgbClr val="695D46"/>
              </a:buClr>
              <a:buSzPts val="1300"/>
              <a:buFont typeface="Open Sans"/>
              <a:buChar char="●"/>
            </a:pPr>
            <a:r>
              <a:rPr lang="es" b="1">
                <a:solidFill>
                  <a:srgbClr val="695D46"/>
                </a:solidFill>
                <a:latin typeface="Open Sans"/>
                <a:ea typeface="Open Sans"/>
                <a:cs typeface="Open Sans"/>
                <a:sym typeface="Open Sans"/>
              </a:rPr>
              <a:t>Censo Chileno:</a:t>
            </a:r>
            <a:r>
              <a:rPr lang="es">
                <a:solidFill>
                  <a:srgbClr val="695D46"/>
                </a:solidFill>
                <a:latin typeface="Open Sans"/>
                <a:ea typeface="Open Sans"/>
                <a:cs typeface="Open Sans"/>
                <a:sym typeface="Open Sans"/>
              </a:rPr>
              <a:t> El Censo 2024 de Chile representa una de las operaciones estadísticas más importantes del país, recopilando información demográfica, social y económica de toda la población.</a:t>
            </a:r>
            <a:endParaRPr>
              <a:solidFill>
                <a:srgbClr val="695D46"/>
              </a:solidFill>
              <a:latin typeface="Open Sans"/>
              <a:ea typeface="Open Sans"/>
              <a:cs typeface="Open Sans"/>
              <a:sym typeface="Open Sans"/>
            </a:endParaRPr>
          </a:p>
          <a:p>
            <a:pPr marL="457200" lvl="0" indent="0" algn="just" rtl="0">
              <a:lnSpc>
                <a:spcPct val="128571"/>
              </a:lnSpc>
              <a:spcBef>
                <a:spcPts val="0"/>
              </a:spcBef>
              <a:spcAft>
                <a:spcPts val="0"/>
              </a:spcAft>
              <a:buNone/>
            </a:pPr>
            <a:endParaRPr sz="1400" b="1">
              <a:solidFill>
                <a:srgbClr val="695D46"/>
              </a:solidFill>
              <a:latin typeface="Open Sans"/>
              <a:ea typeface="Open Sans"/>
              <a:cs typeface="Open Sans"/>
              <a:sym typeface="Open Sans"/>
            </a:endParaRPr>
          </a:p>
          <a:p>
            <a:pPr marL="457200" lvl="0" indent="-317500" algn="l" rtl="0">
              <a:spcBef>
                <a:spcPts val="0"/>
              </a:spcBef>
              <a:spcAft>
                <a:spcPts val="0"/>
              </a:spcAft>
              <a:buClr>
                <a:srgbClr val="695D46"/>
              </a:buClr>
              <a:buSzPts val="1400"/>
              <a:buFont typeface="Open Sans"/>
              <a:buChar char="●"/>
            </a:pPr>
            <a:r>
              <a:rPr lang="es" b="1">
                <a:solidFill>
                  <a:srgbClr val="695D46"/>
                </a:solidFill>
                <a:latin typeface="Open Sans"/>
                <a:ea typeface="Open Sans"/>
                <a:cs typeface="Open Sans"/>
                <a:sym typeface="Open Sans"/>
              </a:rPr>
              <a:t>Problemática Identificada:</a:t>
            </a:r>
            <a:endParaRPr b="1">
              <a:solidFill>
                <a:srgbClr val="695D46"/>
              </a:solidFill>
              <a:latin typeface="Open Sans"/>
              <a:ea typeface="Open Sans"/>
              <a:cs typeface="Open Sans"/>
              <a:sym typeface="Open Sans"/>
            </a:endParaRPr>
          </a:p>
          <a:p>
            <a:pPr marL="457200" lvl="0" indent="0" algn="just" rtl="0">
              <a:lnSpc>
                <a:spcPct val="128571"/>
              </a:lnSpc>
              <a:spcBef>
                <a:spcPts val="2300"/>
              </a:spcBef>
              <a:spcAft>
                <a:spcPts val="0"/>
              </a:spcAft>
              <a:buNone/>
            </a:pPr>
            <a:endParaRPr sz="1400">
              <a:solidFill>
                <a:srgbClr val="695D46"/>
              </a:solidFill>
              <a:latin typeface="Open Sans"/>
              <a:ea typeface="Open Sans"/>
              <a:cs typeface="Open Sans"/>
              <a:sym typeface="Open Sans"/>
            </a:endParaRPr>
          </a:p>
        </p:txBody>
      </p:sp>
      <p:pic>
        <p:nvPicPr>
          <p:cNvPr id="107" name="Google Shape;107;p15"/>
          <p:cNvPicPr preferRelativeResize="0"/>
          <p:nvPr/>
        </p:nvPicPr>
        <p:blipFill>
          <a:blip r:embed="rId3">
            <a:alphaModFix/>
          </a:blip>
          <a:stretch>
            <a:fillRect/>
          </a:stretch>
        </p:blipFill>
        <p:spPr>
          <a:xfrm>
            <a:off x="7762175" y="137050"/>
            <a:ext cx="1104900" cy="247650"/>
          </a:xfrm>
          <a:prstGeom prst="rect">
            <a:avLst/>
          </a:prstGeom>
          <a:noFill/>
          <a:ln>
            <a:noFill/>
          </a:ln>
        </p:spPr>
      </p:pic>
      <p:pic>
        <p:nvPicPr>
          <p:cNvPr id="108" name="Google Shape;108;p15"/>
          <p:cNvPicPr preferRelativeResize="0"/>
          <p:nvPr/>
        </p:nvPicPr>
        <p:blipFill>
          <a:blip r:embed="rId4">
            <a:alphaModFix/>
          </a:blip>
          <a:stretch>
            <a:fillRect/>
          </a:stretch>
        </p:blipFill>
        <p:spPr>
          <a:xfrm>
            <a:off x="7543008" y="561225"/>
            <a:ext cx="1224125" cy="4523950"/>
          </a:xfrm>
          <a:prstGeom prst="rect">
            <a:avLst/>
          </a:prstGeom>
          <a:noFill/>
          <a:ln>
            <a:noFill/>
          </a:ln>
        </p:spPr>
      </p:pic>
      <p:pic>
        <p:nvPicPr>
          <p:cNvPr id="109" name="Google Shape;109;p15" title="Censo2024.svg.png"/>
          <p:cNvPicPr preferRelativeResize="0"/>
          <p:nvPr/>
        </p:nvPicPr>
        <p:blipFill>
          <a:blip r:embed="rId5">
            <a:alphaModFix/>
          </a:blip>
          <a:stretch>
            <a:fillRect/>
          </a:stretch>
        </p:blipFill>
        <p:spPr>
          <a:xfrm>
            <a:off x="5546550" y="603200"/>
            <a:ext cx="1535575" cy="680050"/>
          </a:xfrm>
          <a:prstGeom prst="rect">
            <a:avLst/>
          </a:prstGeom>
          <a:noFill/>
          <a:ln>
            <a:noFill/>
          </a:ln>
        </p:spPr>
      </p:pic>
      <p:sp>
        <p:nvSpPr>
          <p:cNvPr id="110" name="Google Shape;110;p15"/>
          <p:cNvSpPr txBox="1">
            <a:spLocks noGrp="1"/>
          </p:cNvSpPr>
          <p:nvPr>
            <p:ph type="body" idx="1"/>
          </p:nvPr>
        </p:nvSpPr>
        <p:spPr>
          <a:xfrm>
            <a:off x="1330700" y="3412450"/>
            <a:ext cx="4749300" cy="1601100"/>
          </a:xfrm>
          <a:prstGeom prst="rect">
            <a:avLst/>
          </a:prstGeom>
        </p:spPr>
        <p:txBody>
          <a:bodyPr spcFirstLastPara="1" wrap="square" lIns="91425" tIns="91425" rIns="91425" bIns="91425" anchor="t" anchorCtr="0">
            <a:noAutofit/>
          </a:bodyPr>
          <a:lstStyle/>
          <a:p>
            <a:pPr marL="457200" lvl="0" indent="-295275" algn="just" rtl="0">
              <a:lnSpc>
                <a:spcPct val="180000"/>
              </a:lnSpc>
              <a:spcBef>
                <a:spcPts val="0"/>
              </a:spcBef>
              <a:spcAft>
                <a:spcPts val="0"/>
              </a:spcAft>
              <a:buClr>
                <a:srgbClr val="4A5568"/>
              </a:buClr>
              <a:buSzPts val="1050"/>
              <a:buFont typeface="Verdana"/>
              <a:buChar char="●"/>
            </a:pPr>
            <a:r>
              <a:rPr lang="es" sz="1100" b="1">
                <a:solidFill>
                  <a:srgbClr val="695D46"/>
                </a:solidFill>
                <a:latin typeface="Open Sans"/>
                <a:ea typeface="Open Sans"/>
                <a:cs typeface="Open Sans"/>
                <a:sym typeface="Open Sans"/>
              </a:rPr>
              <a:t>Complejidad de acceso</a:t>
            </a:r>
            <a:endParaRPr sz="1100" b="1">
              <a:solidFill>
                <a:srgbClr val="695D46"/>
              </a:solidFill>
              <a:latin typeface="Open Sans"/>
              <a:ea typeface="Open Sans"/>
              <a:cs typeface="Open Sans"/>
              <a:sym typeface="Open Sans"/>
            </a:endParaRPr>
          </a:p>
          <a:p>
            <a:pPr marL="457200" lvl="0" indent="-295275" algn="just" rtl="0">
              <a:lnSpc>
                <a:spcPct val="180000"/>
              </a:lnSpc>
              <a:spcBef>
                <a:spcPts val="0"/>
              </a:spcBef>
              <a:spcAft>
                <a:spcPts val="0"/>
              </a:spcAft>
              <a:buClr>
                <a:srgbClr val="4A5568"/>
              </a:buClr>
              <a:buSzPts val="1050"/>
              <a:buFont typeface="Verdana"/>
              <a:buChar char="●"/>
            </a:pPr>
            <a:r>
              <a:rPr lang="es" sz="1100" b="1">
                <a:solidFill>
                  <a:srgbClr val="695D46"/>
                </a:solidFill>
                <a:latin typeface="Open Sans"/>
                <a:ea typeface="Open Sans"/>
                <a:cs typeface="Open Sans"/>
                <a:sym typeface="Open Sans"/>
              </a:rPr>
              <a:t>Falta de visualización</a:t>
            </a:r>
            <a:endParaRPr sz="1100" b="1">
              <a:solidFill>
                <a:srgbClr val="695D46"/>
              </a:solidFill>
              <a:latin typeface="Open Sans"/>
              <a:ea typeface="Open Sans"/>
              <a:cs typeface="Open Sans"/>
              <a:sym typeface="Open Sans"/>
            </a:endParaRPr>
          </a:p>
          <a:p>
            <a:pPr marL="457200" lvl="0" indent="-295275" algn="just" rtl="0">
              <a:lnSpc>
                <a:spcPct val="180000"/>
              </a:lnSpc>
              <a:spcBef>
                <a:spcPts val="0"/>
              </a:spcBef>
              <a:spcAft>
                <a:spcPts val="0"/>
              </a:spcAft>
              <a:buClr>
                <a:srgbClr val="4A5568"/>
              </a:buClr>
              <a:buSzPts val="1050"/>
              <a:buFont typeface="Verdana"/>
              <a:buChar char="●"/>
            </a:pPr>
            <a:r>
              <a:rPr lang="es" sz="1100" b="1">
                <a:solidFill>
                  <a:srgbClr val="695D46"/>
                </a:solidFill>
                <a:latin typeface="Open Sans"/>
                <a:ea typeface="Open Sans"/>
                <a:cs typeface="Open Sans"/>
                <a:sym typeface="Open Sans"/>
              </a:rPr>
              <a:t>Análisis limitado</a:t>
            </a:r>
            <a:endParaRPr sz="1100" b="1">
              <a:solidFill>
                <a:srgbClr val="695D46"/>
              </a:solidFill>
              <a:latin typeface="Open Sans"/>
              <a:ea typeface="Open Sans"/>
              <a:cs typeface="Open Sans"/>
              <a:sym typeface="Open Sans"/>
            </a:endParaRPr>
          </a:p>
          <a:p>
            <a:pPr marL="457200" lvl="0" indent="-295275" algn="just" rtl="0">
              <a:lnSpc>
                <a:spcPct val="180000"/>
              </a:lnSpc>
              <a:spcBef>
                <a:spcPts val="0"/>
              </a:spcBef>
              <a:spcAft>
                <a:spcPts val="0"/>
              </a:spcAft>
              <a:buClr>
                <a:srgbClr val="4A5568"/>
              </a:buClr>
              <a:buSzPts val="1050"/>
              <a:buFont typeface="Verdana"/>
              <a:buChar char="●"/>
            </a:pPr>
            <a:r>
              <a:rPr lang="es" sz="1100" b="1">
                <a:solidFill>
                  <a:srgbClr val="695D46"/>
                </a:solidFill>
                <a:latin typeface="Open Sans"/>
                <a:ea typeface="Open Sans"/>
                <a:cs typeface="Open Sans"/>
                <a:sym typeface="Open Sans"/>
              </a:rPr>
              <a:t>Barrera técnica</a:t>
            </a:r>
            <a:endParaRPr sz="922">
              <a:solidFill>
                <a:srgbClr val="695D46"/>
              </a:solidFill>
              <a:latin typeface="Open Sans"/>
              <a:ea typeface="Open Sans"/>
              <a:cs typeface="Open Sans"/>
              <a:sym typeface="Open Sans"/>
            </a:endParaRPr>
          </a:p>
          <a:p>
            <a:pPr marL="0" lvl="0" indent="0" algn="l" rtl="0">
              <a:lnSpc>
                <a:spcPct val="105000"/>
              </a:lnSpc>
              <a:spcBef>
                <a:spcPts val="1200"/>
              </a:spcBef>
              <a:spcAft>
                <a:spcPts val="0"/>
              </a:spcAft>
              <a:buSzPts val="523"/>
              <a:buNone/>
            </a:pPr>
            <a:endParaRPr sz="822">
              <a:solidFill>
                <a:srgbClr val="695D46"/>
              </a:solidFill>
              <a:latin typeface="Open Sans"/>
              <a:ea typeface="Open Sans"/>
              <a:cs typeface="Open Sans"/>
              <a:sym typeface="Open Sans"/>
            </a:endParaRPr>
          </a:p>
          <a:p>
            <a:pPr marL="0" lvl="0" indent="0" algn="l" rtl="0">
              <a:lnSpc>
                <a:spcPct val="105000"/>
              </a:lnSpc>
              <a:spcBef>
                <a:spcPts val="1200"/>
              </a:spcBef>
              <a:spcAft>
                <a:spcPts val="1200"/>
              </a:spcAft>
              <a:buSzPts val="523"/>
              <a:buNone/>
            </a:pPr>
            <a:endParaRPr sz="917"/>
          </a:p>
        </p:txBody>
      </p:sp>
      <p:pic>
        <p:nvPicPr>
          <p:cNvPr id="111" name="Google Shape;111;p15" title="Gemini_Generated_Image_9xzoxh9xzoxh9xzo-removebg-preview.png"/>
          <p:cNvPicPr preferRelativeResize="0"/>
          <p:nvPr/>
        </p:nvPicPr>
        <p:blipFill>
          <a:blip r:embed="rId6">
            <a:alphaModFix/>
          </a:blip>
          <a:stretch>
            <a:fillRect/>
          </a:stretch>
        </p:blipFill>
        <p:spPr>
          <a:xfrm>
            <a:off x="0" y="4482525"/>
            <a:ext cx="660975" cy="660975"/>
          </a:xfrm>
          <a:prstGeom prst="rect">
            <a:avLst/>
          </a:prstGeom>
          <a:noFill/>
          <a:ln>
            <a:noFill/>
          </a:ln>
        </p:spPr>
      </p:pic>
      <p:sp>
        <p:nvSpPr>
          <p:cNvPr id="112" name="Google Shape;112;p15"/>
          <p:cNvSpPr txBox="1"/>
          <p:nvPr/>
        </p:nvSpPr>
        <p:spPr>
          <a:xfrm>
            <a:off x="0" y="4758600"/>
            <a:ext cx="30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113" name="Google Shape;113;p15"/>
          <p:cNvSpPr txBox="1"/>
          <p:nvPr/>
        </p:nvSpPr>
        <p:spPr>
          <a:xfrm>
            <a:off x="8840922" y="4758600"/>
            <a:ext cx="30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accent1"/>
                </a:solidFill>
                <a:latin typeface="Lato"/>
                <a:ea typeface="Lato"/>
                <a:cs typeface="Lato"/>
                <a:sym typeface="Lato"/>
              </a:rPr>
              <a:t>2</a:t>
            </a:r>
            <a:endParaRPr sz="1300">
              <a:solidFill>
                <a:schemeClr val="accent1"/>
              </a:solidFill>
              <a:latin typeface="Lato"/>
              <a:ea typeface="Lato"/>
              <a:cs typeface="Lato"/>
              <a:sym typeface="Lato"/>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727650" y="5705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Solución </a:t>
            </a:r>
            <a:endParaRPr/>
          </a:p>
        </p:txBody>
      </p:sp>
      <p:sp>
        <p:nvSpPr>
          <p:cNvPr id="119" name="Google Shape;119;p16"/>
          <p:cNvSpPr txBox="1">
            <a:spLocks noGrp="1"/>
          </p:cNvSpPr>
          <p:nvPr>
            <p:ph type="body" idx="1"/>
          </p:nvPr>
        </p:nvSpPr>
        <p:spPr>
          <a:xfrm>
            <a:off x="757200" y="1606200"/>
            <a:ext cx="7629600" cy="3456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b="1">
                <a:solidFill>
                  <a:srgbClr val="695D46"/>
                </a:solidFill>
                <a:latin typeface="Open Sans"/>
                <a:ea typeface="Open Sans"/>
                <a:cs typeface="Open Sans"/>
                <a:sym typeface="Open Sans"/>
              </a:rPr>
              <a:t>Objetivo General</a:t>
            </a:r>
            <a:endParaRPr b="1">
              <a:solidFill>
                <a:srgbClr val="695D46"/>
              </a:solidFill>
              <a:latin typeface="Open Sans"/>
              <a:ea typeface="Open Sans"/>
              <a:cs typeface="Open Sans"/>
              <a:sym typeface="Open Sans"/>
            </a:endParaRPr>
          </a:p>
          <a:p>
            <a:pPr marL="0" lvl="0" indent="0" algn="just" rtl="0">
              <a:lnSpc>
                <a:spcPct val="180000"/>
              </a:lnSpc>
              <a:spcBef>
                <a:spcPts val="1100"/>
              </a:spcBef>
              <a:spcAft>
                <a:spcPts val="0"/>
              </a:spcAft>
              <a:buNone/>
            </a:pPr>
            <a:r>
              <a:rPr lang="es">
                <a:solidFill>
                  <a:srgbClr val="695D46"/>
                </a:solidFill>
                <a:latin typeface="Open Sans"/>
                <a:ea typeface="Open Sans"/>
                <a:cs typeface="Open Sans"/>
                <a:sym typeface="Open Sans"/>
              </a:rPr>
              <a:t>Desarrollar una plataforma web inteligente que democratice el acceso y análisis de los datos del Censo Chile 2024 mediante visualizaciones interactivas y asistencia de inteligencia artificial.</a:t>
            </a:r>
            <a:endParaRPr>
              <a:solidFill>
                <a:srgbClr val="695D46"/>
              </a:solidFill>
              <a:latin typeface="Open Sans"/>
              <a:ea typeface="Open Sans"/>
              <a:cs typeface="Open Sans"/>
              <a:sym typeface="Open Sans"/>
            </a:endParaRPr>
          </a:p>
          <a:p>
            <a:pPr marL="0" lvl="0" indent="0" algn="just" rtl="0">
              <a:spcBef>
                <a:spcPts val="2300"/>
              </a:spcBef>
              <a:spcAft>
                <a:spcPts val="0"/>
              </a:spcAft>
              <a:buNone/>
            </a:pPr>
            <a:r>
              <a:rPr lang="es" b="1">
                <a:solidFill>
                  <a:srgbClr val="695D46"/>
                </a:solidFill>
                <a:latin typeface="Open Sans"/>
                <a:ea typeface="Open Sans"/>
                <a:cs typeface="Open Sans"/>
                <a:sym typeface="Open Sans"/>
              </a:rPr>
              <a:t>Objetivos Específicos</a:t>
            </a:r>
            <a:endParaRPr b="1">
              <a:solidFill>
                <a:srgbClr val="695D46"/>
              </a:solidFill>
              <a:latin typeface="Open Sans"/>
              <a:ea typeface="Open Sans"/>
              <a:cs typeface="Open Sans"/>
              <a:sym typeface="Open Sans"/>
            </a:endParaRPr>
          </a:p>
          <a:p>
            <a:pPr marL="749300" lvl="0" indent="-295275" algn="just" rtl="0">
              <a:lnSpc>
                <a:spcPct val="180000"/>
              </a:lnSpc>
              <a:spcBef>
                <a:spcPts val="1100"/>
              </a:spcBef>
              <a:spcAft>
                <a:spcPts val="0"/>
              </a:spcAft>
              <a:buClr>
                <a:srgbClr val="4A5568"/>
              </a:buClr>
              <a:buSzPts val="1050"/>
              <a:buFont typeface="Verdana"/>
              <a:buChar char="●"/>
            </a:pPr>
            <a:r>
              <a:rPr lang="es">
                <a:solidFill>
                  <a:srgbClr val="695D46"/>
                </a:solidFill>
                <a:latin typeface="Open Sans"/>
                <a:ea typeface="Open Sans"/>
                <a:cs typeface="Open Sans"/>
                <a:sym typeface="Open Sans"/>
              </a:rPr>
              <a:t>Implementar un dashboard interactivo con visualizaciones dinámicas.</a:t>
            </a:r>
            <a:endParaRPr>
              <a:solidFill>
                <a:srgbClr val="695D46"/>
              </a:solidFill>
              <a:latin typeface="Open Sans"/>
              <a:ea typeface="Open Sans"/>
              <a:cs typeface="Open Sans"/>
              <a:sym typeface="Open Sans"/>
            </a:endParaRPr>
          </a:p>
          <a:p>
            <a:pPr marL="749300" lvl="0" indent="-295275" algn="just" rtl="0">
              <a:lnSpc>
                <a:spcPct val="180000"/>
              </a:lnSpc>
              <a:spcBef>
                <a:spcPts val="0"/>
              </a:spcBef>
              <a:spcAft>
                <a:spcPts val="0"/>
              </a:spcAft>
              <a:buClr>
                <a:srgbClr val="4A5568"/>
              </a:buClr>
              <a:buSzPts val="1050"/>
              <a:buFont typeface="Verdana"/>
              <a:buChar char="●"/>
            </a:pPr>
            <a:r>
              <a:rPr lang="es">
                <a:solidFill>
                  <a:srgbClr val="695D46"/>
                </a:solidFill>
                <a:latin typeface="Open Sans"/>
                <a:ea typeface="Open Sans"/>
                <a:cs typeface="Open Sans"/>
                <a:sym typeface="Open Sans"/>
              </a:rPr>
              <a:t>Desarrollar un agente de IA para consultas en lenguaje natural.</a:t>
            </a:r>
            <a:endParaRPr>
              <a:solidFill>
                <a:srgbClr val="695D46"/>
              </a:solidFill>
              <a:latin typeface="Open Sans"/>
              <a:ea typeface="Open Sans"/>
              <a:cs typeface="Open Sans"/>
              <a:sym typeface="Open Sans"/>
            </a:endParaRPr>
          </a:p>
          <a:p>
            <a:pPr marL="749300" lvl="0" indent="-295275" algn="just" rtl="0">
              <a:lnSpc>
                <a:spcPct val="180000"/>
              </a:lnSpc>
              <a:spcBef>
                <a:spcPts val="0"/>
              </a:spcBef>
              <a:spcAft>
                <a:spcPts val="0"/>
              </a:spcAft>
              <a:buClr>
                <a:srgbClr val="4A5568"/>
              </a:buClr>
              <a:buSzPts val="1050"/>
              <a:buFont typeface="Verdana"/>
              <a:buChar char="●"/>
            </a:pPr>
            <a:r>
              <a:rPr lang="es">
                <a:solidFill>
                  <a:srgbClr val="695D46"/>
                </a:solidFill>
                <a:latin typeface="Open Sans"/>
                <a:ea typeface="Open Sans"/>
                <a:cs typeface="Open Sans"/>
                <a:sym typeface="Open Sans"/>
              </a:rPr>
              <a:t>Garantizar una experiencia de usuario intuitiva y accesible.</a:t>
            </a:r>
            <a:endParaRPr>
              <a:solidFill>
                <a:srgbClr val="695D46"/>
              </a:solidFill>
              <a:latin typeface="Open Sans"/>
              <a:ea typeface="Open Sans"/>
              <a:cs typeface="Open Sans"/>
              <a:sym typeface="Open Sans"/>
            </a:endParaRPr>
          </a:p>
          <a:p>
            <a:pPr marL="749300" lvl="0" indent="-295275" algn="just" rtl="0">
              <a:lnSpc>
                <a:spcPct val="180000"/>
              </a:lnSpc>
              <a:spcBef>
                <a:spcPts val="0"/>
              </a:spcBef>
              <a:spcAft>
                <a:spcPts val="0"/>
              </a:spcAft>
              <a:buClr>
                <a:srgbClr val="4A5568"/>
              </a:buClr>
              <a:buSzPts val="1050"/>
              <a:buFont typeface="Verdana"/>
              <a:buChar char="●"/>
            </a:pPr>
            <a:r>
              <a:rPr lang="es">
                <a:solidFill>
                  <a:srgbClr val="695D46"/>
                </a:solidFill>
                <a:latin typeface="Open Sans"/>
                <a:ea typeface="Open Sans"/>
                <a:cs typeface="Open Sans"/>
                <a:sym typeface="Open Sans"/>
              </a:rPr>
              <a:t>Facilitar la descarga y exportación de datos procesados.</a:t>
            </a:r>
            <a:endParaRPr sz="1050">
              <a:solidFill>
                <a:srgbClr val="4A5568"/>
              </a:solidFill>
              <a:latin typeface="Verdana"/>
              <a:ea typeface="Verdana"/>
              <a:cs typeface="Verdana"/>
              <a:sym typeface="Verdana"/>
            </a:endParaRPr>
          </a:p>
          <a:p>
            <a:pPr marL="457200" lvl="0" indent="0" algn="l" rtl="0">
              <a:lnSpc>
                <a:spcPct val="180000"/>
              </a:lnSpc>
              <a:spcBef>
                <a:spcPts val="1100"/>
              </a:spcBef>
              <a:spcAft>
                <a:spcPts val="0"/>
              </a:spcAft>
              <a:buNone/>
            </a:pPr>
            <a:endParaRPr sz="973" b="1">
              <a:solidFill>
                <a:srgbClr val="695D46"/>
              </a:solidFill>
              <a:latin typeface="Open Sans"/>
              <a:ea typeface="Open Sans"/>
              <a:cs typeface="Open Sans"/>
              <a:sym typeface="Open Sans"/>
            </a:endParaRPr>
          </a:p>
          <a:p>
            <a:pPr marL="0" lvl="0" indent="0" algn="l" rtl="0">
              <a:lnSpc>
                <a:spcPct val="105000"/>
              </a:lnSpc>
              <a:spcBef>
                <a:spcPts val="1200"/>
              </a:spcBef>
              <a:spcAft>
                <a:spcPts val="0"/>
              </a:spcAft>
              <a:buSzPts val="523"/>
              <a:buNone/>
            </a:pPr>
            <a:endParaRPr sz="922">
              <a:solidFill>
                <a:srgbClr val="695D46"/>
              </a:solidFill>
              <a:latin typeface="Open Sans"/>
              <a:ea typeface="Open Sans"/>
              <a:cs typeface="Open Sans"/>
              <a:sym typeface="Open Sans"/>
            </a:endParaRPr>
          </a:p>
          <a:p>
            <a:pPr marL="0" lvl="0" indent="0" algn="l" rtl="0">
              <a:lnSpc>
                <a:spcPct val="105000"/>
              </a:lnSpc>
              <a:spcBef>
                <a:spcPts val="1200"/>
              </a:spcBef>
              <a:spcAft>
                <a:spcPts val="0"/>
              </a:spcAft>
              <a:buSzPts val="523"/>
              <a:buNone/>
            </a:pPr>
            <a:endParaRPr sz="822">
              <a:solidFill>
                <a:srgbClr val="695D46"/>
              </a:solidFill>
              <a:latin typeface="Open Sans"/>
              <a:ea typeface="Open Sans"/>
              <a:cs typeface="Open Sans"/>
              <a:sym typeface="Open Sans"/>
            </a:endParaRPr>
          </a:p>
          <a:p>
            <a:pPr marL="0" lvl="0" indent="0" algn="l" rtl="0">
              <a:lnSpc>
                <a:spcPct val="105000"/>
              </a:lnSpc>
              <a:spcBef>
                <a:spcPts val="1200"/>
              </a:spcBef>
              <a:spcAft>
                <a:spcPts val="1200"/>
              </a:spcAft>
              <a:buSzPts val="523"/>
              <a:buNone/>
            </a:pPr>
            <a:endParaRPr sz="917"/>
          </a:p>
        </p:txBody>
      </p:sp>
      <p:pic>
        <p:nvPicPr>
          <p:cNvPr id="120" name="Google Shape;120;p16"/>
          <p:cNvPicPr preferRelativeResize="0"/>
          <p:nvPr/>
        </p:nvPicPr>
        <p:blipFill>
          <a:blip r:embed="rId3">
            <a:alphaModFix/>
          </a:blip>
          <a:stretch>
            <a:fillRect/>
          </a:stretch>
        </p:blipFill>
        <p:spPr>
          <a:xfrm>
            <a:off x="7762175" y="137050"/>
            <a:ext cx="1104900" cy="247650"/>
          </a:xfrm>
          <a:prstGeom prst="rect">
            <a:avLst/>
          </a:prstGeom>
          <a:noFill/>
          <a:ln>
            <a:noFill/>
          </a:ln>
        </p:spPr>
      </p:pic>
      <p:pic>
        <p:nvPicPr>
          <p:cNvPr id="121" name="Google Shape;121;p16" title="Gemini_Generated_Image_9xzoxh9xzoxh9xzo-removebg-preview.png"/>
          <p:cNvPicPr preferRelativeResize="0"/>
          <p:nvPr/>
        </p:nvPicPr>
        <p:blipFill>
          <a:blip r:embed="rId4">
            <a:alphaModFix/>
          </a:blip>
          <a:stretch>
            <a:fillRect/>
          </a:stretch>
        </p:blipFill>
        <p:spPr>
          <a:xfrm>
            <a:off x="8483025" y="4482525"/>
            <a:ext cx="660975" cy="660975"/>
          </a:xfrm>
          <a:prstGeom prst="rect">
            <a:avLst/>
          </a:prstGeom>
          <a:noFill/>
          <a:ln>
            <a:noFill/>
          </a:ln>
        </p:spPr>
      </p:pic>
      <p:sp>
        <p:nvSpPr>
          <p:cNvPr id="122" name="Google Shape;122;p16"/>
          <p:cNvSpPr txBox="1"/>
          <p:nvPr/>
        </p:nvSpPr>
        <p:spPr>
          <a:xfrm>
            <a:off x="0" y="4758600"/>
            <a:ext cx="30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accent1"/>
                </a:solidFill>
                <a:latin typeface="Lato"/>
                <a:ea typeface="Lato"/>
                <a:cs typeface="Lato"/>
                <a:sym typeface="Lato"/>
              </a:rPr>
              <a:t>3</a:t>
            </a:r>
            <a:endParaRPr sz="1300">
              <a:solidFill>
                <a:schemeClr val="accent1"/>
              </a:solidFill>
              <a:latin typeface="Lato"/>
              <a:ea typeface="Lato"/>
              <a:cs typeface="Lato"/>
              <a:sym typeface="Lato"/>
            </a:endParaRPr>
          </a:p>
        </p:txBody>
      </p:sp>
      <p:pic>
        <p:nvPicPr>
          <p:cNvPr id="123" name="Google Shape;123;p16" title="Infographics_004.jpg"/>
          <p:cNvPicPr preferRelativeResize="0"/>
          <p:nvPr/>
        </p:nvPicPr>
        <p:blipFill>
          <a:blip r:embed="rId5">
            <a:alphaModFix/>
          </a:blip>
          <a:stretch>
            <a:fillRect/>
          </a:stretch>
        </p:blipFill>
        <p:spPr>
          <a:xfrm>
            <a:off x="7010100" y="3840551"/>
            <a:ext cx="866324" cy="866324"/>
          </a:xfrm>
          <a:prstGeom prst="rect">
            <a:avLst/>
          </a:prstGeom>
          <a:noFill/>
          <a:ln>
            <a:noFill/>
          </a:ln>
        </p:spPr>
      </p:pic>
      <p:pic>
        <p:nvPicPr>
          <p:cNvPr id="124" name="Google Shape;124;p16" title="meilleur-chatbot.jpg"/>
          <p:cNvPicPr preferRelativeResize="0"/>
          <p:nvPr/>
        </p:nvPicPr>
        <p:blipFill>
          <a:blip r:embed="rId6">
            <a:alphaModFix/>
          </a:blip>
          <a:stretch>
            <a:fillRect/>
          </a:stretch>
        </p:blipFill>
        <p:spPr>
          <a:xfrm>
            <a:off x="7377825" y="2710100"/>
            <a:ext cx="1586526" cy="105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xfrm>
            <a:off x="727650" y="260875"/>
            <a:ext cx="7688700" cy="713694"/>
          </a:xfrm>
          <a:prstGeom prst="rect">
            <a:avLst/>
          </a:prstGeom>
        </p:spPr>
        <p:txBody>
          <a:bodyPr spcFirstLastPara="1" wrap="square" lIns="91425" tIns="91425" rIns="91425" bIns="91425" anchor="t" anchorCtr="0">
            <a:normAutofit fontScale="90000"/>
          </a:bodyPr>
          <a:lstStyle/>
          <a:p>
            <a:pPr lvl="0" algn="just">
              <a:lnSpc>
                <a:spcPct val="130000"/>
              </a:lnSpc>
              <a:spcBef>
                <a:spcPts val="2400"/>
              </a:spcBef>
            </a:pPr>
            <a:r>
              <a:rPr lang="es" dirty="0"/>
              <a:t>Metodología Agile (SCRUM)</a:t>
            </a:r>
            <a:endParaRPr dirty="0"/>
          </a:p>
        </p:txBody>
      </p:sp>
      <p:pic>
        <p:nvPicPr>
          <p:cNvPr id="130" name="Google Shape;130;p17"/>
          <p:cNvPicPr preferRelativeResize="0"/>
          <p:nvPr/>
        </p:nvPicPr>
        <p:blipFill>
          <a:blip r:embed="rId3">
            <a:alphaModFix/>
          </a:blip>
          <a:stretch>
            <a:fillRect/>
          </a:stretch>
        </p:blipFill>
        <p:spPr>
          <a:xfrm>
            <a:off x="7762175" y="137050"/>
            <a:ext cx="1104900" cy="247650"/>
          </a:xfrm>
          <a:prstGeom prst="rect">
            <a:avLst/>
          </a:prstGeom>
          <a:noFill/>
          <a:ln>
            <a:noFill/>
          </a:ln>
        </p:spPr>
      </p:pic>
      <p:pic>
        <p:nvPicPr>
          <p:cNvPr id="131" name="Google Shape;131;p17" title="Gemini_Generated_Image_9xzoxh9xzoxh9xzo-removebg-preview.png"/>
          <p:cNvPicPr preferRelativeResize="0"/>
          <p:nvPr/>
        </p:nvPicPr>
        <p:blipFill>
          <a:blip r:embed="rId4">
            <a:alphaModFix/>
          </a:blip>
          <a:stretch>
            <a:fillRect/>
          </a:stretch>
        </p:blipFill>
        <p:spPr>
          <a:xfrm>
            <a:off x="0" y="4482525"/>
            <a:ext cx="660975" cy="660975"/>
          </a:xfrm>
          <a:prstGeom prst="rect">
            <a:avLst/>
          </a:prstGeom>
          <a:noFill/>
          <a:ln>
            <a:noFill/>
          </a:ln>
        </p:spPr>
      </p:pic>
      <p:pic>
        <p:nvPicPr>
          <p:cNvPr id="132" name="Google Shape;132;p17" title="Captura de pantalla 2025-11-22 a la(s) 4.17.00 a.m..png"/>
          <p:cNvPicPr preferRelativeResize="0"/>
          <p:nvPr/>
        </p:nvPicPr>
        <p:blipFill>
          <a:blip r:embed="rId5">
            <a:alphaModFix/>
          </a:blip>
          <a:stretch>
            <a:fillRect/>
          </a:stretch>
        </p:blipFill>
        <p:spPr>
          <a:xfrm>
            <a:off x="759349" y="1640625"/>
            <a:ext cx="7534152" cy="1968150"/>
          </a:xfrm>
          <a:prstGeom prst="rect">
            <a:avLst/>
          </a:prstGeom>
          <a:noFill/>
          <a:ln>
            <a:noFill/>
          </a:ln>
        </p:spPr>
      </p:pic>
      <p:sp>
        <p:nvSpPr>
          <p:cNvPr id="133" name="Google Shape;133;p17"/>
          <p:cNvSpPr txBox="1"/>
          <p:nvPr/>
        </p:nvSpPr>
        <p:spPr>
          <a:xfrm>
            <a:off x="8833325" y="4758600"/>
            <a:ext cx="30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accent1"/>
                </a:solidFill>
                <a:latin typeface="Lato"/>
                <a:ea typeface="Lato"/>
                <a:cs typeface="Lato"/>
                <a:sym typeface="Lato"/>
              </a:rPr>
              <a:t>4</a:t>
            </a:r>
            <a:endParaRPr sz="13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727650" y="5705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Herramientas y Tecnología</a:t>
            </a:r>
            <a:endParaRPr/>
          </a:p>
        </p:txBody>
      </p:sp>
      <p:pic>
        <p:nvPicPr>
          <p:cNvPr id="139" name="Google Shape;139;p18"/>
          <p:cNvPicPr preferRelativeResize="0"/>
          <p:nvPr/>
        </p:nvPicPr>
        <p:blipFill>
          <a:blip r:embed="rId3">
            <a:alphaModFix/>
          </a:blip>
          <a:stretch>
            <a:fillRect/>
          </a:stretch>
        </p:blipFill>
        <p:spPr>
          <a:xfrm>
            <a:off x="7762175" y="137050"/>
            <a:ext cx="1104900" cy="247650"/>
          </a:xfrm>
          <a:prstGeom prst="rect">
            <a:avLst/>
          </a:prstGeom>
          <a:noFill/>
          <a:ln>
            <a:noFill/>
          </a:ln>
        </p:spPr>
      </p:pic>
      <p:pic>
        <p:nvPicPr>
          <p:cNvPr id="140" name="Google Shape;140;p18" title="Gemini_Generated_Image_9xzoxh9xzoxh9xzo-removebg-preview.png"/>
          <p:cNvPicPr preferRelativeResize="0"/>
          <p:nvPr/>
        </p:nvPicPr>
        <p:blipFill>
          <a:blip r:embed="rId4">
            <a:alphaModFix/>
          </a:blip>
          <a:stretch>
            <a:fillRect/>
          </a:stretch>
        </p:blipFill>
        <p:spPr>
          <a:xfrm>
            <a:off x="8483025" y="4482525"/>
            <a:ext cx="660975" cy="660975"/>
          </a:xfrm>
          <a:prstGeom prst="rect">
            <a:avLst/>
          </a:prstGeom>
          <a:noFill/>
          <a:ln>
            <a:noFill/>
          </a:ln>
        </p:spPr>
      </p:pic>
      <p:pic>
        <p:nvPicPr>
          <p:cNvPr id="141" name="Google Shape;141;p18" title="N8n-logo-new.svg.png"/>
          <p:cNvPicPr preferRelativeResize="0"/>
          <p:nvPr/>
        </p:nvPicPr>
        <p:blipFill>
          <a:blip r:embed="rId5">
            <a:alphaModFix/>
          </a:blip>
          <a:stretch>
            <a:fillRect/>
          </a:stretch>
        </p:blipFill>
        <p:spPr>
          <a:xfrm>
            <a:off x="4841275" y="2841450"/>
            <a:ext cx="1525402" cy="609999"/>
          </a:xfrm>
          <a:prstGeom prst="rect">
            <a:avLst/>
          </a:prstGeom>
          <a:noFill/>
          <a:ln>
            <a:noFill/>
          </a:ln>
        </p:spPr>
      </p:pic>
      <p:pic>
        <p:nvPicPr>
          <p:cNvPr id="142" name="Google Shape;142;p18" title="New_Firebase_logo.svg.png"/>
          <p:cNvPicPr preferRelativeResize="0"/>
          <p:nvPr/>
        </p:nvPicPr>
        <p:blipFill>
          <a:blip r:embed="rId6">
            <a:alphaModFix/>
          </a:blip>
          <a:stretch>
            <a:fillRect/>
          </a:stretch>
        </p:blipFill>
        <p:spPr>
          <a:xfrm>
            <a:off x="6236950" y="3968750"/>
            <a:ext cx="2089500" cy="571900"/>
          </a:xfrm>
          <a:prstGeom prst="rect">
            <a:avLst/>
          </a:prstGeom>
          <a:noFill/>
          <a:ln>
            <a:noFill/>
          </a:ln>
        </p:spPr>
      </p:pic>
      <p:pic>
        <p:nvPicPr>
          <p:cNvPr id="143" name="Google Shape;143;p18" title="Postgresql_elephant.svg.png"/>
          <p:cNvPicPr preferRelativeResize="0"/>
          <p:nvPr/>
        </p:nvPicPr>
        <p:blipFill>
          <a:blip r:embed="rId7">
            <a:alphaModFix/>
          </a:blip>
          <a:stretch>
            <a:fillRect/>
          </a:stretch>
        </p:blipFill>
        <p:spPr>
          <a:xfrm>
            <a:off x="7161450" y="2696378"/>
            <a:ext cx="873326" cy="900127"/>
          </a:xfrm>
          <a:prstGeom prst="rect">
            <a:avLst/>
          </a:prstGeom>
          <a:noFill/>
          <a:ln>
            <a:noFill/>
          </a:ln>
        </p:spPr>
      </p:pic>
      <p:pic>
        <p:nvPicPr>
          <p:cNvPr id="144" name="Google Shape;144;p18" title="HTML5_logo_and_wordmark.svg.png"/>
          <p:cNvPicPr preferRelativeResize="0"/>
          <p:nvPr/>
        </p:nvPicPr>
        <p:blipFill>
          <a:blip r:embed="rId8">
            <a:alphaModFix/>
          </a:blip>
          <a:stretch>
            <a:fillRect/>
          </a:stretch>
        </p:blipFill>
        <p:spPr>
          <a:xfrm>
            <a:off x="1363775" y="2518300"/>
            <a:ext cx="610002" cy="610002"/>
          </a:xfrm>
          <a:prstGeom prst="rect">
            <a:avLst/>
          </a:prstGeom>
          <a:noFill/>
          <a:ln>
            <a:noFill/>
          </a:ln>
        </p:spPr>
      </p:pic>
      <p:pic>
        <p:nvPicPr>
          <p:cNvPr id="145" name="Google Shape;145;p18" title="Unofficial_JavaScript_logo_2.svg.png"/>
          <p:cNvPicPr preferRelativeResize="0"/>
          <p:nvPr/>
        </p:nvPicPr>
        <p:blipFill>
          <a:blip r:embed="rId9">
            <a:alphaModFix/>
          </a:blip>
          <a:stretch>
            <a:fillRect/>
          </a:stretch>
        </p:blipFill>
        <p:spPr>
          <a:xfrm>
            <a:off x="2175450" y="3043450"/>
            <a:ext cx="384901" cy="384901"/>
          </a:xfrm>
          <a:prstGeom prst="rect">
            <a:avLst/>
          </a:prstGeom>
          <a:noFill/>
          <a:ln>
            <a:noFill/>
          </a:ln>
        </p:spPr>
      </p:pic>
      <p:pic>
        <p:nvPicPr>
          <p:cNvPr id="146" name="Google Shape;146;p18" title="Logo_Proxmox.svg.png"/>
          <p:cNvPicPr preferRelativeResize="0"/>
          <p:nvPr/>
        </p:nvPicPr>
        <p:blipFill>
          <a:blip r:embed="rId10">
            <a:alphaModFix/>
          </a:blip>
          <a:stretch>
            <a:fillRect/>
          </a:stretch>
        </p:blipFill>
        <p:spPr>
          <a:xfrm>
            <a:off x="609450" y="1776675"/>
            <a:ext cx="1950900" cy="309700"/>
          </a:xfrm>
          <a:prstGeom prst="rect">
            <a:avLst/>
          </a:prstGeom>
          <a:noFill/>
          <a:ln>
            <a:noFill/>
          </a:ln>
        </p:spPr>
      </p:pic>
      <p:pic>
        <p:nvPicPr>
          <p:cNvPr id="147" name="Google Shape;147;p18" title="supabase-logo_brandlogos.net_wahxg-1536x296.png"/>
          <p:cNvPicPr preferRelativeResize="0"/>
          <p:nvPr/>
        </p:nvPicPr>
        <p:blipFill>
          <a:blip r:embed="rId11">
            <a:alphaModFix/>
          </a:blip>
          <a:stretch>
            <a:fillRect/>
          </a:stretch>
        </p:blipFill>
        <p:spPr>
          <a:xfrm>
            <a:off x="6854655" y="1710150"/>
            <a:ext cx="1981217" cy="381800"/>
          </a:xfrm>
          <a:prstGeom prst="rect">
            <a:avLst/>
          </a:prstGeom>
          <a:noFill/>
          <a:ln>
            <a:noFill/>
          </a:ln>
        </p:spPr>
      </p:pic>
      <p:pic>
        <p:nvPicPr>
          <p:cNvPr id="148" name="Google Shape;148;p18" title="PikPng.com_pokemon-go-logo-png_319583.png"/>
          <p:cNvPicPr preferRelativeResize="0"/>
          <p:nvPr/>
        </p:nvPicPr>
        <p:blipFill>
          <a:blip r:embed="rId12">
            <a:alphaModFix/>
          </a:blip>
          <a:stretch>
            <a:fillRect/>
          </a:stretch>
        </p:blipFill>
        <p:spPr>
          <a:xfrm>
            <a:off x="3344925" y="3141750"/>
            <a:ext cx="1108897" cy="309700"/>
          </a:xfrm>
          <a:prstGeom prst="rect">
            <a:avLst/>
          </a:prstGeom>
          <a:noFill/>
          <a:ln>
            <a:noFill/>
          </a:ln>
        </p:spPr>
      </p:pic>
      <p:pic>
        <p:nvPicPr>
          <p:cNvPr id="149" name="Google Shape;149;p18" title="Debian_logo.png"/>
          <p:cNvPicPr preferRelativeResize="0"/>
          <p:nvPr/>
        </p:nvPicPr>
        <p:blipFill>
          <a:blip r:embed="rId13">
            <a:alphaModFix/>
          </a:blip>
          <a:stretch>
            <a:fillRect/>
          </a:stretch>
        </p:blipFill>
        <p:spPr>
          <a:xfrm>
            <a:off x="414475" y="3390760"/>
            <a:ext cx="873325" cy="1149889"/>
          </a:xfrm>
          <a:prstGeom prst="rect">
            <a:avLst/>
          </a:prstGeom>
          <a:noFill/>
          <a:ln>
            <a:noFill/>
          </a:ln>
        </p:spPr>
      </p:pic>
      <p:pic>
        <p:nvPicPr>
          <p:cNvPr id="150" name="Google Shape;150;p18" title="Google_Gemini_logo_2025.svg.png"/>
          <p:cNvPicPr preferRelativeResize="0"/>
          <p:nvPr/>
        </p:nvPicPr>
        <p:blipFill>
          <a:blip r:embed="rId14">
            <a:alphaModFix/>
          </a:blip>
          <a:stretch>
            <a:fillRect/>
          </a:stretch>
        </p:blipFill>
        <p:spPr>
          <a:xfrm>
            <a:off x="4602400" y="1710142"/>
            <a:ext cx="1692524" cy="381808"/>
          </a:xfrm>
          <a:prstGeom prst="rect">
            <a:avLst/>
          </a:prstGeom>
          <a:noFill/>
          <a:ln>
            <a:noFill/>
          </a:ln>
        </p:spPr>
      </p:pic>
      <p:sp>
        <p:nvSpPr>
          <p:cNvPr id="151" name="Google Shape;151;p18"/>
          <p:cNvSpPr txBox="1"/>
          <p:nvPr/>
        </p:nvSpPr>
        <p:spPr>
          <a:xfrm>
            <a:off x="0" y="4758600"/>
            <a:ext cx="30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accent1"/>
                </a:solidFill>
                <a:latin typeface="Lato"/>
                <a:ea typeface="Lato"/>
                <a:cs typeface="Lato"/>
                <a:sym typeface="Lato"/>
              </a:rPr>
              <a:t>5</a:t>
            </a:r>
            <a:endParaRPr sz="1300">
              <a:solidFill>
                <a:schemeClr val="accent1"/>
              </a:solidFill>
              <a:latin typeface="Lato"/>
              <a:ea typeface="Lato"/>
              <a:cs typeface="Lato"/>
              <a:sym typeface="Lato"/>
            </a:endParaRPr>
          </a:p>
        </p:txBody>
      </p:sp>
      <p:pic>
        <p:nvPicPr>
          <p:cNvPr id="152" name="Google Shape;152;p18" title="Node.js_logo.svg.png"/>
          <p:cNvPicPr preferRelativeResize="0"/>
          <p:nvPr/>
        </p:nvPicPr>
        <p:blipFill>
          <a:blip r:embed="rId15">
            <a:alphaModFix/>
          </a:blip>
          <a:stretch>
            <a:fillRect/>
          </a:stretch>
        </p:blipFill>
        <p:spPr>
          <a:xfrm>
            <a:off x="2175450" y="3741761"/>
            <a:ext cx="1209016" cy="740775"/>
          </a:xfrm>
          <a:prstGeom prst="rect">
            <a:avLst/>
          </a:prstGeom>
          <a:noFill/>
          <a:ln>
            <a:noFill/>
          </a:ln>
        </p:spPr>
      </p:pic>
      <p:pic>
        <p:nvPicPr>
          <p:cNvPr id="153" name="Google Shape;153;p18" title="200-2005193_api-api-logo-transparent-clipart.png"/>
          <p:cNvPicPr preferRelativeResize="0"/>
          <p:nvPr/>
        </p:nvPicPr>
        <p:blipFill>
          <a:blip r:embed="rId16">
            <a:alphaModFix/>
          </a:blip>
          <a:stretch>
            <a:fillRect/>
          </a:stretch>
        </p:blipFill>
        <p:spPr>
          <a:xfrm>
            <a:off x="3527250" y="2086375"/>
            <a:ext cx="610001" cy="610001"/>
          </a:xfrm>
          <a:prstGeom prst="rect">
            <a:avLst/>
          </a:prstGeom>
          <a:noFill/>
          <a:ln>
            <a:noFill/>
          </a:ln>
        </p:spPr>
      </p:pic>
      <p:pic>
        <p:nvPicPr>
          <p:cNvPr id="154" name="Google Shape;154;p18" title="logotype-dark.png"/>
          <p:cNvPicPr preferRelativeResize="0"/>
          <p:nvPr/>
        </p:nvPicPr>
        <p:blipFill>
          <a:blip r:embed="rId17">
            <a:alphaModFix/>
          </a:blip>
          <a:stretch>
            <a:fillRect/>
          </a:stretch>
        </p:blipFill>
        <p:spPr>
          <a:xfrm>
            <a:off x="4216402" y="3756400"/>
            <a:ext cx="1525402" cy="4185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txBox="1">
            <a:spLocks noGrp="1"/>
          </p:cNvSpPr>
          <p:nvPr>
            <p:ph type="title"/>
          </p:nvPr>
        </p:nvSpPr>
        <p:spPr>
          <a:xfrm>
            <a:off x="727650" y="5705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WEB</a:t>
            </a:r>
            <a:endParaRPr/>
          </a:p>
        </p:txBody>
      </p:sp>
      <p:pic>
        <p:nvPicPr>
          <p:cNvPr id="160" name="Google Shape;160;p19"/>
          <p:cNvPicPr preferRelativeResize="0"/>
          <p:nvPr/>
        </p:nvPicPr>
        <p:blipFill>
          <a:blip r:embed="rId3">
            <a:alphaModFix/>
          </a:blip>
          <a:stretch>
            <a:fillRect/>
          </a:stretch>
        </p:blipFill>
        <p:spPr>
          <a:xfrm>
            <a:off x="7762175" y="137050"/>
            <a:ext cx="1104900" cy="247650"/>
          </a:xfrm>
          <a:prstGeom prst="rect">
            <a:avLst/>
          </a:prstGeom>
          <a:noFill/>
          <a:ln>
            <a:noFill/>
          </a:ln>
        </p:spPr>
      </p:pic>
      <p:pic>
        <p:nvPicPr>
          <p:cNvPr id="161" name="Google Shape;161;p19" title="Captura de pantalla 2025-11-22 a la(s) 4.33.43 a.m..png"/>
          <p:cNvPicPr preferRelativeResize="0"/>
          <p:nvPr/>
        </p:nvPicPr>
        <p:blipFill>
          <a:blip r:embed="rId4">
            <a:alphaModFix/>
          </a:blip>
          <a:stretch>
            <a:fillRect/>
          </a:stretch>
        </p:blipFill>
        <p:spPr>
          <a:xfrm>
            <a:off x="918326" y="1291500"/>
            <a:ext cx="6974792" cy="3787099"/>
          </a:xfrm>
          <a:prstGeom prst="rect">
            <a:avLst/>
          </a:prstGeom>
          <a:noFill/>
          <a:ln>
            <a:noFill/>
          </a:ln>
        </p:spPr>
      </p:pic>
      <p:pic>
        <p:nvPicPr>
          <p:cNvPr id="162" name="Google Shape;162;p19" title="Captura de pantalla 2025-11-22 a la(s) 4.55.07 a.m..png"/>
          <p:cNvPicPr preferRelativeResize="0"/>
          <p:nvPr/>
        </p:nvPicPr>
        <p:blipFill>
          <a:blip r:embed="rId5">
            <a:alphaModFix/>
          </a:blip>
          <a:stretch>
            <a:fillRect/>
          </a:stretch>
        </p:blipFill>
        <p:spPr>
          <a:xfrm>
            <a:off x="3344750" y="1434650"/>
            <a:ext cx="2121950" cy="3206349"/>
          </a:xfrm>
          <a:prstGeom prst="rect">
            <a:avLst/>
          </a:prstGeom>
          <a:noFill/>
          <a:ln>
            <a:noFill/>
          </a:ln>
        </p:spPr>
      </p:pic>
      <p:pic>
        <p:nvPicPr>
          <p:cNvPr id="163" name="Google Shape;163;p19" title="Captura de pantalla 2025-11-22 a la(s) 4.35.43 a.m..png"/>
          <p:cNvPicPr preferRelativeResize="0"/>
          <p:nvPr/>
        </p:nvPicPr>
        <p:blipFill>
          <a:blip r:embed="rId6">
            <a:alphaModFix/>
          </a:blip>
          <a:stretch>
            <a:fillRect/>
          </a:stretch>
        </p:blipFill>
        <p:spPr>
          <a:xfrm>
            <a:off x="2013050" y="1283925"/>
            <a:ext cx="4607524" cy="3651377"/>
          </a:xfrm>
          <a:prstGeom prst="rect">
            <a:avLst/>
          </a:prstGeom>
          <a:noFill/>
          <a:ln>
            <a:noFill/>
          </a:ln>
        </p:spPr>
      </p:pic>
      <p:pic>
        <p:nvPicPr>
          <p:cNvPr id="164" name="Google Shape;164;p19" title="Captura de pantalla 2025-11-22 a la(s) 4.36.45 a.m..png"/>
          <p:cNvPicPr preferRelativeResize="0"/>
          <p:nvPr/>
        </p:nvPicPr>
        <p:blipFill>
          <a:blip r:embed="rId7">
            <a:alphaModFix/>
          </a:blip>
          <a:stretch>
            <a:fillRect/>
          </a:stretch>
        </p:blipFill>
        <p:spPr>
          <a:xfrm>
            <a:off x="2874575" y="1377512"/>
            <a:ext cx="2592121" cy="3615073"/>
          </a:xfrm>
          <a:prstGeom prst="rect">
            <a:avLst/>
          </a:prstGeom>
          <a:noFill/>
          <a:ln>
            <a:noFill/>
          </a:ln>
        </p:spPr>
      </p:pic>
      <p:pic>
        <p:nvPicPr>
          <p:cNvPr id="165" name="Google Shape;165;p19" title="Gemini_Generated_Image_9xzoxh9xzoxh9xzo-removebg-preview.png"/>
          <p:cNvPicPr preferRelativeResize="0"/>
          <p:nvPr/>
        </p:nvPicPr>
        <p:blipFill>
          <a:blip r:embed="rId8">
            <a:alphaModFix/>
          </a:blip>
          <a:stretch>
            <a:fillRect/>
          </a:stretch>
        </p:blipFill>
        <p:spPr>
          <a:xfrm>
            <a:off x="0" y="4482525"/>
            <a:ext cx="660975" cy="660975"/>
          </a:xfrm>
          <a:prstGeom prst="rect">
            <a:avLst/>
          </a:prstGeom>
          <a:noFill/>
          <a:ln>
            <a:noFill/>
          </a:ln>
        </p:spPr>
      </p:pic>
      <p:sp>
        <p:nvSpPr>
          <p:cNvPr id="166" name="Google Shape;166;p19"/>
          <p:cNvSpPr txBox="1"/>
          <p:nvPr/>
        </p:nvSpPr>
        <p:spPr>
          <a:xfrm>
            <a:off x="8867075" y="4758600"/>
            <a:ext cx="30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accent1"/>
                </a:solidFill>
                <a:latin typeface="Lato"/>
                <a:ea typeface="Lato"/>
                <a:cs typeface="Lato"/>
                <a:sym typeface="Lato"/>
              </a:rPr>
              <a:t>6</a:t>
            </a:r>
            <a:endParaRPr sz="13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title"/>
          </p:nvPr>
        </p:nvSpPr>
        <p:spPr>
          <a:xfrm>
            <a:off x="727650" y="5705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Casos de Uso</a:t>
            </a:r>
            <a:endParaRPr/>
          </a:p>
        </p:txBody>
      </p:sp>
      <p:pic>
        <p:nvPicPr>
          <p:cNvPr id="172" name="Google Shape;172;p20"/>
          <p:cNvPicPr preferRelativeResize="0"/>
          <p:nvPr/>
        </p:nvPicPr>
        <p:blipFill>
          <a:blip r:embed="rId5">
            <a:alphaModFix/>
          </a:blip>
          <a:stretch>
            <a:fillRect/>
          </a:stretch>
        </p:blipFill>
        <p:spPr>
          <a:xfrm>
            <a:off x="7762175" y="137050"/>
            <a:ext cx="1104900" cy="247650"/>
          </a:xfrm>
          <a:prstGeom prst="rect">
            <a:avLst/>
          </a:prstGeom>
          <a:noFill/>
          <a:ln>
            <a:noFill/>
          </a:ln>
        </p:spPr>
      </p:pic>
      <p:pic>
        <p:nvPicPr>
          <p:cNvPr id="173" name="Google Shape;173;p20" title="Gemini_Generated_Image_9xzoxh9xzoxh9xzo-removebg-preview.png"/>
          <p:cNvPicPr preferRelativeResize="0"/>
          <p:nvPr/>
        </p:nvPicPr>
        <p:blipFill>
          <a:blip r:embed="rId6">
            <a:alphaModFix/>
          </a:blip>
          <a:stretch>
            <a:fillRect/>
          </a:stretch>
        </p:blipFill>
        <p:spPr>
          <a:xfrm>
            <a:off x="8483025" y="4482525"/>
            <a:ext cx="660975" cy="660975"/>
          </a:xfrm>
          <a:prstGeom prst="rect">
            <a:avLst/>
          </a:prstGeom>
          <a:noFill/>
          <a:ln>
            <a:noFill/>
          </a:ln>
        </p:spPr>
      </p:pic>
      <p:sp>
        <p:nvSpPr>
          <p:cNvPr id="174" name="Google Shape;174;p20"/>
          <p:cNvSpPr txBox="1"/>
          <p:nvPr/>
        </p:nvSpPr>
        <p:spPr>
          <a:xfrm>
            <a:off x="0" y="4758600"/>
            <a:ext cx="30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accent1"/>
                </a:solidFill>
                <a:latin typeface="Lato"/>
                <a:ea typeface="Lato"/>
                <a:cs typeface="Lato"/>
                <a:sym typeface="Lato"/>
              </a:rPr>
              <a:t>7</a:t>
            </a:r>
            <a:endParaRPr sz="1300">
              <a:solidFill>
                <a:schemeClr val="accent1"/>
              </a:solidFill>
              <a:latin typeface="Lato"/>
              <a:ea typeface="Lato"/>
              <a:cs typeface="Lato"/>
              <a:sym typeface="Lato"/>
            </a:endParaRPr>
          </a:p>
        </p:txBody>
      </p:sp>
      <p:pic>
        <p:nvPicPr>
          <p:cNvPr id="2" name="Grabación de pantalla 2025-11-22 a la(s) 5.55.00 a.m..mov">
            <a:hlinkClick r:id="" action="ppaction://media"/>
            <a:extLst>
              <a:ext uri="{FF2B5EF4-FFF2-40B4-BE49-F238E27FC236}">
                <a16:creationId xmlns:a16="http://schemas.microsoft.com/office/drawing/2014/main" id="{C3D7DCF6-2301-4F15-5596-53CA9421A6B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57299" y="1291500"/>
            <a:ext cx="6803177" cy="3826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727650" y="5705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Resultados esperados</a:t>
            </a:r>
            <a:endParaRPr/>
          </a:p>
        </p:txBody>
      </p:sp>
      <p:pic>
        <p:nvPicPr>
          <p:cNvPr id="180" name="Google Shape;180;p21"/>
          <p:cNvPicPr preferRelativeResize="0"/>
          <p:nvPr/>
        </p:nvPicPr>
        <p:blipFill>
          <a:blip r:embed="rId3">
            <a:alphaModFix/>
          </a:blip>
          <a:stretch>
            <a:fillRect/>
          </a:stretch>
        </p:blipFill>
        <p:spPr>
          <a:xfrm>
            <a:off x="7762175" y="137050"/>
            <a:ext cx="1104900" cy="247650"/>
          </a:xfrm>
          <a:prstGeom prst="rect">
            <a:avLst/>
          </a:prstGeom>
          <a:noFill/>
          <a:ln>
            <a:noFill/>
          </a:ln>
        </p:spPr>
      </p:pic>
      <p:sp>
        <p:nvSpPr>
          <p:cNvPr id="181" name="Google Shape;181;p21"/>
          <p:cNvSpPr txBox="1"/>
          <p:nvPr/>
        </p:nvSpPr>
        <p:spPr>
          <a:xfrm>
            <a:off x="489525" y="1333800"/>
            <a:ext cx="8485200" cy="376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300"/>
              </a:spcBef>
              <a:spcAft>
                <a:spcPts val="0"/>
              </a:spcAft>
              <a:buNone/>
            </a:pPr>
            <a:r>
              <a:rPr lang="es" sz="1100" b="1">
                <a:solidFill>
                  <a:srgbClr val="695D46"/>
                </a:solidFill>
                <a:latin typeface="Open Sans"/>
                <a:ea typeface="Open Sans"/>
                <a:cs typeface="Open Sans"/>
                <a:sym typeface="Open Sans"/>
              </a:rPr>
              <a:t>Impacto Técnico</a:t>
            </a:r>
            <a:endParaRPr sz="1100" b="1">
              <a:solidFill>
                <a:srgbClr val="695D46"/>
              </a:solidFill>
              <a:latin typeface="Open Sans"/>
              <a:ea typeface="Open Sans"/>
              <a:cs typeface="Open Sans"/>
              <a:sym typeface="Open Sans"/>
            </a:endParaRPr>
          </a:p>
          <a:p>
            <a:pPr marL="749300" lvl="0" indent="-238125" algn="l" rtl="0">
              <a:lnSpc>
                <a:spcPct val="180000"/>
              </a:lnSpc>
              <a:spcBef>
                <a:spcPts val="230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Sistema escalable y robusto</a:t>
            </a:r>
            <a:endParaRPr sz="1100">
              <a:solidFill>
                <a:srgbClr val="695D46"/>
              </a:solidFill>
              <a:latin typeface="Open Sans"/>
              <a:ea typeface="Open Sans"/>
              <a:cs typeface="Open Sans"/>
              <a:sym typeface="Open Sans"/>
            </a:endParaRPr>
          </a:p>
          <a:p>
            <a:pPr marL="749300" lvl="0" indent="-238125" algn="l" rtl="0">
              <a:lnSpc>
                <a:spcPct val="180000"/>
              </a:lnSpc>
              <a:spcBef>
                <a:spcPts val="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Tiempos de respuesta &lt; 10 segundos</a:t>
            </a:r>
            <a:endParaRPr sz="1100">
              <a:solidFill>
                <a:srgbClr val="695D46"/>
              </a:solidFill>
              <a:latin typeface="Open Sans"/>
              <a:ea typeface="Open Sans"/>
              <a:cs typeface="Open Sans"/>
              <a:sym typeface="Open Sans"/>
            </a:endParaRPr>
          </a:p>
          <a:p>
            <a:pPr marL="749300" lvl="0" indent="-238125" algn="l" rtl="0">
              <a:lnSpc>
                <a:spcPct val="180000"/>
              </a:lnSpc>
              <a:spcBef>
                <a:spcPts val="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99.9% de disponibilidad</a:t>
            </a:r>
            <a:endParaRPr sz="1100">
              <a:solidFill>
                <a:srgbClr val="695D46"/>
              </a:solidFill>
              <a:latin typeface="Open Sans"/>
              <a:ea typeface="Open Sans"/>
              <a:cs typeface="Open Sans"/>
              <a:sym typeface="Open Sans"/>
            </a:endParaRPr>
          </a:p>
          <a:p>
            <a:pPr marL="749300" lvl="0" indent="-238125" algn="l" rtl="0">
              <a:lnSpc>
                <a:spcPct val="180000"/>
              </a:lnSpc>
              <a:spcBef>
                <a:spcPts val="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Soporte para 1000+ usuarios concurrentes</a:t>
            </a:r>
            <a:endParaRPr sz="1100">
              <a:solidFill>
                <a:srgbClr val="695D46"/>
              </a:solidFill>
              <a:latin typeface="Open Sans"/>
              <a:ea typeface="Open Sans"/>
              <a:cs typeface="Open Sans"/>
              <a:sym typeface="Open Sans"/>
            </a:endParaRPr>
          </a:p>
          <a:p>
            <a:pPr marL="0" lvl="0" indent="0" algn="l" rtl="0">
              <a:lnSpc>
                <a:spcPct val="115000"/>
              </a:lnSpc>
              <a:spcBef>
                <a:spcPts val="2300"/>
              </a:spcBef>
              <a:spcAft>
                <a:spcPts val="0"/>
              </a:spcAft>
              <a:buNone/>
            </a:pPr>
            <a:r>
              <a:rPr lang="es" sz="1100" b="1">
                <a:solidFill>
                  <a:srgbClr val="695D46"/>
                </a:solidFill>
                <a:latin typeface="Open Sans"/>
                <a:ea typeface="Open Sans"/>
                <a:cs typeface="Open Sans"/>
                <a:sym typeface="Open Sans"/>
              </a:rPr>
              <a:t>Impacto Social</a:t>
            </a:r>
            <a:endParaRPr sz="1100" b="1">
              <a:solidFill>
                <a:srgbClr val="695D46"/>
              </a:solidFill>
              <a:latin typeface="Open Sans"/>
              <a:ea typeface="Open Sans"/>
              <a:cs typeface="Open Sans"/>
              <a:sym typeface="Open Sans"/>
            </a:endParaRPr>
          </a:p>
          <a:p>
            <a:pPr marL="749300" lvl="0" indent="-238125" algn="l" rtl="0">
              <a:lnSpc>
                <a:spcPct val="180000"/>
              </a:lnSpc>
              <a:spcBef>
                <a:spcPts val="230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Democratización del acceso a datos</a:t>
            </a:r>
            <a:endParaRPr sz="1100">
              <a:solidFill>
                <a:srgbClr val="695D46"/>
              </a:solidFill>
              <a:latin typeface="Open Sans"/>
              <a:ea typeface="Open Sans"/>
              <a:cs typeface="Open Sans"/>
              <a:sym typeface="Open Sans"/>
            </a:endParaRPr>
          </a:p>
          <a:p>
            <a:pPr marL="749300" lvl="0" indent="-238125" algn="l" rtl="0">
              <a:lnSpc>
                <a:spcPct val="180000"/>
              </a:lnSpc>
              <a:spcBef>
                <a:spcPts val="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Toma de decisiones informada</a:t>
            </a:r>
            <a:endParaRPr sz="1100">
              <a:solidFill>
                <a:srgbClr val="695D46"/>
              </a:solidFill>
              <a:latin typeface="Open Sans"/>
              <a:ea typeface="Open Sans"/>
              <a:cs typeface="Open Sans"/>
              <a:sym typeface="Open Sans"/>
            </a:endParaRPr>
          </a:p>
          <a:p>
            <a:pPr marL="749300" lvl="0" indent="-238125" algn="l" rtl="0">
              <a:lnSpc>
                <a:spcPct val="180000"/>
              </a:lnSpc>
              <a:spcBef>
                <a:spcPts val="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Investigación académica facilitada</a:t>
            </a:r>
            <a:endParaRPr sz="1100">
              <a:solidFill>
                <a:srgbClr val="695D46"/>
              </a:solidFill>
              <a:latin typeface="Open Sans"/>
              <a:ea typeface="Open Sans"/>
              <a:cs typeface="Open Sans"/>
              <a:sym typeface="Open Sans"/>
            </a:endParaRPr>
          </a:p>
          <a:p>
            <a:pPr marL="749300" lvl="0" indent="-238125" algn="l" rtl="0">
              <a:lnSpc>
                <a:spcPct val="180000"/>
              </a:lnSpc>
              <a:spcBef>
                <a:spcPts val="0"/>
              </a:spcBef>
              <a:spcAft>
                <a:spcPts val="0"/>
              </a:spcAft>
              <a:buClr>
                <a:srgbClr val="4A5568"/>
              </a:buClr>
              <a:buSzPts val="150"/>
              <a:buFont typeface="Verdana"/>
              <a:buChar char="●"/>
            </a:pPr>
            <a:r>
              <a:rPr lang="es" sz="1100">
                <a:solidFill>
                  <a:srgbClr val="695D46"/>
                </a:solidFill>
                <a:latin typeface="Open Sans"/>
                <a:ea typeface="Open Sans"/>
                <a:cs typeface="Open Sans"/>
                <a:sym typeface="Open Sans"/>
              </a:rPr>
              <a:t>Transparencia gubernamental</a:t>
            </a:r>
            <a:endParaRPr sz="150">
              <a:solidFill>
                <a:srgbClr val="4A5568"/>
              </a:solidFill>
              <a:latin typeface="Verdana"/>
              <a:ea typeface="Verdana"/>
              <a:cs typeface="Verdana"/>
              <a:sym typeface="Verdana"/>
            </a:endParaRPr>
          </a:p>
        </p:txBody>
      </p:sp>
      <p:pic>
        <p:nvPicPr>
          <p:cNvPr id="182" name="Google Shape;182;p21" title="what-is-a-chatbot.png"/>
          <p:cNvPicPr preferRelativeResize="0"/>
          <p:nvPr/>
        </p:nvPicPr>
        <p:blipFill>
          <a:blip r:embed="rId4">
            <a:alphaModFix/>
          </a:blip>
          <a:stretch>
            <a:fillRect/>
          </a:stretch>
        </p:blipFill>
        <p:spPr>
          <a:xfrm>
            <a:off x="4959200" y="1511100"/>
            <a:ext cx="3457148" cy="1815026"/>
          </a:xfrm>
          <a:prstGeom prst="rect">
            <a:avLst/>
          </a:prstGeom>
          <a:noFill/>
          <a:ln>
            <a:noFill/>
          </a:ln>
        </p:spPr>
      </p:pic>
      <p:pic>
        <p:nvPicPr>
          <p:cNvPr id="183" name="Google Shape;183;p21" title="Captura de pantalla 2025-11-22 a la(s) 6.21.07 a.m..png"/>
          <p:cNvPicPr preferRelativeResize="0"/>
          <p:nvPr/>
        </p:nvPicPr>
        <p:blipFill>
          <a:blip r:embed="rId5">
            <a:alphaModFix/>
          </a:blip>
          <a:stretch>
            <a:fillRect/>
          </a:stretch>
        </p:blipFill>
        <p:spPr>
          <a:xfrm>
            <a:off x="5415773" y="3419550"/>
            <a:ext cx="2651448" cy="1550174"/>
          </a:xfrm>
          <a:prstGeom prst="rect">
            <a:avLst/>
          </a:prstGeom>
          <a:noFill/>
          <a:ln>
            <a:noFill/>
          </a:ln>
        </p:spPr>
      </p:pic>
      <p:pic>
        <p:nvPicPr>
          <p:cNvPr id="184" name="Google Shape;184;p21" title="Gemini_Generated_Image_9xzoxh9xzoxh9xzo-removebg-preview.png"/>
          <p:cNvPicPr preferRelativeResize="0"/>
          <p:nvPr/>
        </p:nvPicPr>
        <p:blipFill>
          <a:blip r:embed="rId6">
            <a:alphaModFix/>
          </a:blip>
          <a:stretch>
            <a:fillRect/>
          </a:stretch>
        </p:blipFill>
        <p:spPr>
          <a:xfrm>
            <a:off x="0" y="4482525"/>
            <a:ext cx="660975" cy="660975"/>
          </a:xfrm>
          <a:prstGeom prst="rect">
            <a:avLst/>
          </a:prstGeom>
          <a:noFill/>
          <a:ln>
            <a:noFill/>
          </a:ln>
        </p:spPr>
      </p:pic>
      <p:sp>
        <p:nvSpPr>
          <p:cNvPr id="185" name="Google Shape;185;p21"/>
          <p:cNvSpPr txBox="1"/>
          <p:nvPr/>
        </p:nvSpPr>
        <p:spPr>
          <a:xfrm>
            <a:off x="8867075" y="4758600"/>
            <a:ext cx="303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a:solidFill>
                  <a:schemeClr val="accent1"/>
                </a:solidFill>
                <a:latin typeface="Lato"/>
                <a:ea typeface="Lato"/>
                <a:cs typeface="Lato"/>
                <a:sym typeface="Lato"/>
              </a:rPr>
              <a:t>8</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1226</Words>
  <Application>Microsoft Macintosh PowerPoint</Application>
  <PresentationFormat>Presentación en pantalla (16:9)</PresentationFormat>
  <Paragraphs>194</Paragraphs>
  <Slides>12</Slides>
  <Notes>12</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Verdana</vt:lpstr>
      <vt:lpstr>Arial</vt:lpstr>
      <vt:lpstr>Lato</vt:lpstr>
      <vt:lpstr>Raleway</vt:lpstr>
      <vt:lpstr>PT Sans Narrow</vt:lpstr>
      <vt:lpstr>Open Sans</vt:lpstr>
      <vt:lpstr>Streamline</vt:lpstr>
      <vt:lpstr>Presentación de PowerPoint</vt:lpstr>
      <vt:lpstr>Tabla Contenido</vt:lpstr>
      <vt:lpstr>Introducción</vt:lpstr>
      <vt:lpstr>Solución </vt:lpstr>
      <vt:lpstr>Metodología Agile (SCRUM)</vt:lpstr>
      <vt:lpstr>Herramientas y Tecnología</vt:lpstr>
      <vt:lpstr>WEB</vt:lpstr>
      <vt:lpstr>Casos de Uso</vt:lpstr>
      <vt:lpstr>Resultados esperados</vt:lpstr>
      <vt:lpstr>Propuesta de Valor</vt:lpstr>
      <vt:lpstr>Conclusión</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Christian Nicolas Cabezas Hermosilla</cp:lastModifiedBy>
  <cp:revision>3</cp:revision>
  <dcterms:modified xsi:type="dcterms:W3CDTF">2025-11-22T10:04:55Z</dcterms:modified>
</cp:coreProperties>
</file>